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4"/>
  </p:notesMasterIdLst>
  <p:sldIdLst>
    <p:sldId id="275" r:id="rId2"/>
    <p:sldId id="270" r:id="rId3"/>
    <p:sldId id="268" r:id="rId4"/>
    <p:sldId id="1266" r:id="rId5"/>
    <p:sldId id="1267" r:id="rId6"/>
    <p:sldId id="1249" r:id="rId7"/>
    <p:sldId id="1265" r:id="rId8"/>
    <p:sldId id="1269" r:id="rId9"/>
    <p:sldId id="1271" r:id="rId10"/>
    <p:sldId id="1274" r:id="rId11"/>
    <p:sldId id="1278" r:id="rId12"/>
    <p:sldId id="1268" r:id="rId13"/>
    <p:sldId id="1275" r:id="rId14"/>
    <p:sldId id="1277" r:id="rId15"/>
    <p:sldId id="1281" r:id="rId16"/>
    <p:sldId id="1276" r:id="rId17"/>
    <p:sldId id="1282" r:id="rId18"/>
    <p:sldId id="1280" r:id="rId19"/>
    <p:sldId id="1294" r:id="rId20"/>
    <p:sldId id="1283" r:id="rId21"/>
    <p:sldId id="1295" r:id="rId22"/>
    <p:sldId id="1296" r:id="rId23"/>
    <p:sldId id="1285" r:id="rId24"/>
    <p:sldId id="1284" r:id="rId25"/>
    <p:sldId id="1286" r:id="rId26"/>
    <p:sldId id="1297" r:id="rId27"/>
    <p:sldId id="1287" r:id="rId28"/>
    <p:sldId id="1279" r:id="rId29"/>
    <p:sldId id="1272" r:id="rId30"/>
    <p:sldId id="1264" r:id="rId31"/>
    <p:sldId id="266" r:id="rId32"/>
    <p:sldId id="267" r:id="rId33"/>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it Viit" initials="VV" lastIdx="2" clrIdx="0">
    <p:extLst>
      <p:ext uri="{19B8F6BF-5375-455C-9EA6-DF929625EA0E}">
        <p15:presenceInfo xmlns:p15="http://schemas.microsoft.com/office/powerpoint/2012/main" userId="Viit Vii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3AEFF"/>
    <a:srgbClr val="25A2FF"/>
    <a:srgbClr val="189CDE"/>
    <a:srgbClr val="0996FF"/>
    <a:srgbClr val="0192FF"/>
    <a:srgbClr val="0594FF"/>
    <a:srgbClr val="008FFA"/>
    <a:srgbClr val="008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1" autoAdjust="0"/>
    <p:restoredTop sz="94660"/>
  </p:normalViewPr>
  <p:slideViewPr>
    <p:cSldViewPr snapToGrid="0">
      <p:cViewPr varScale="1">
        <p:scale>
          <a:sx n="102" d="100"/>
          <a:sy n="102" d="100"/>
        </p:scale>
        <p:origin x="85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9981B592-AEF7-4F19-89CE-62E2656F1C5E}" type="datetimeFigureOut">
              <a:rPr lang="en-IN" smtClean="0"/>
              <a:pPr/>
              <a:t>10-07-2025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5559C-9A1D-465C-BD22-C64000BBBB10}" type="slidenum">
              <a:rPr lang="en-IN" smtClean="0"/>
              <a:pPr/>
              <a:t>‹#›</a:t>
            </a:fld>
            <a:endParaRPr lang="en-IN"/>
          </a:p>
        </p:txBody>
      </p:sp>
    </p:spTree>
    <p:extLst>
      <p:ext uri="{BB962C8B-B14F-4D97-AF65-F5344CB8AC3E}">
        <p14:creationId xmlns:p14="http://schemas.microsoft.com/office/powerpoint/2010/main" val="311978485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pPr/>
              <a:t>2</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7F1EB-9F99-3A89-C112-805FD3AEF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26934-1F4A-1B65-DD07-A644E9C6D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3A197-2138-08D9-E129-27C946D36C4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DCAE5A4-9AAB-4EEF-1A16-87EE333D5308}"/>
              </a:ext>
            </a:extLst>
          </p:cNvPr>
          <p:cNvSpPr>
            <a:spLocks noGrp="1"/>
          </p:cNvSpPr>
          <p:nvPr>
            <p:ph type="sldNum" sz="quarter" idx="5"/>
          </p:nvPr>
        </p:nvSpPr>
        <p:spPr/>
        <p:txBody>
          <a:bodyPr/>
          <a:lstStyle/>
          <a:p>
            <a:fld id="{4BD5559C-9A1D-465C-BD22-C64000BBBB10}" type="slidenum">
              <a:rPr lang="en-IN" smtClean="0"/>
              <a:pPr/>
              <a:t>5</a:t>
            </a:fld>
            <a:endParaRPr lang="en-IN"/>
          </a:p>
        </p:txBody>
      </p:sp>
    </p:spTree>
    <p:extLst>
      <p:ext uri="{BB962C8B-B14F-4D97-AF65-F5344CB8AC3E}">
        <p14:creationId xmlns:p14="http://schemas.microsoft.com/office/powerpoint/2010/main" val="3508314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pPr/>
              <a:t>30</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pPr/>
              <a:t>31</a:t>
            </a:fld>
            <a:endParaRPr lang="en-IN"/>
          </a:p>
        </p:txBody>
      </p:sp>
    </p:spTree>
    <p:extLst>
      <p:ext uri="{BB962C8B-B14F-4D97-AF65-F5344CB8AC3E}">
        <p14:creationId xmlns:p14="http://schemas.microsoft.com/office/powerpoint/2010/main" val="763317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pPr/>
              <a:t>32</a:t>
            </a:fld>
            <a:endParaRPr lang="en-IN"/>
          </a:p>
        </p:txBody>
      </p:sp>
    </p:spTree>
    <p:extLst>
      <p:ext uri="{BB962C8B-B14F-4D97-AF65-F5344CB8AC3E}">
        <p14:creationId xmlns:p14="http://schemas.microsoft.com/office/powerpoint/2010/main" val="121257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E9C4-19AC-4D01-81DA-E140B97A9BA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4BCA5E5-3A78-455F-A1D5-145EA917384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BA8103-6802-402E-8A9C-2FB10C13AF4C}"/>
              </a:ext>
            </a:extLst>
          </p:cNvPr>
          <p:cNvSpPr>
            <a:spLocks noGrp="1"/>
          </p:cNvSpPr>
          <p:nvPr>
            <p:ph type="dt" sz="half" idx="10"/>
          </p:nvPr>
        </p:nvSpPr>
        <p:spPr/>
        <p:txBody>
          <a:bodyPr/>
          <a:lstStyle/>
          <a:p>
            <a:fld id="{9A56AC26-9D57-4A9D-82A4-84C28E50B295}" type="datetime1">
              <a:rPr lang="en-US" smtClean="0"/>
              <a:pPr/>
              <a:t>7/10/2025</a:t>
            </a:fld>
            <a:endParaRPr lang="en-IN"/>
          </a:p>
        </p:txBody>
      </p:sp>
      <p:sp>
        <p:nvSpPr>
          <p:cNvPr id="5" name="Footer Placeholder 4">
            <a:extLst>
              <a:ext uri="{FF2B5EF4-FFF2-40B4-BE49-F238E27FC236}">
                <a16:creationId xmlns:a16="http://schemas.microsoft.com/office/drawing/2014/main" id="{9AEAE19A-DC0A-4D53-A4FB-E883E9391AD9}"/>
              </a:ext>
            </a:extLst>
          </p:cNvPr>
          <p:cNvSpPr>
            <a:spLocks noGrp="1"/>
          </p:cNvSpPr>
          <p:nvPr>
            <p:ph type="ftr" sz="quarter" idx="11"/>
          </p:nvPr>
        </p:nvSpPr>
        <p:spPr/>
        <p:txBody>
          <a:bodyPr/>
          <a:lstStyle/>
          <a:p>
            <a:r>
              <a:rPr lang="en-US"/>
              <a:t>VIIT Pune</a:t>
            </a:r>
            <a:endParaRPr lang="en-IN"/>
          </a:p>
        </p:txBody>
      </p:sp>
      <p:sp>
        <p:nvSpPr>
          <p:cNvPr id="6" name="Slide Number Placeholder 5">
            <a:extLst>
              <a:ext uri="{FF2B5EF4-FFF2-40B4-BE49-F238E27FC236}">
                <a16:creationId xmlns:a16="http://schemas.microsoft.com/office/drawing/2014/main" id="{017209EA-FF5B-4648-B17D-3689B5157532}"/>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182736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BA33-3BCA-4D04-8B42-26F6BB1720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73B614-80E5-43E5-ACC0-10C09487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10C068-F4B8-4482-BCC2-F12B8405BE93}"/>
              </a:ext>
            </a:extLst>
          </p:cNvPr>
          <p:cNvSpPr>
            <a:spLocks noGrp="1"/>
          </p:cNvSpPr>
          <p:nvPr>
            <p:ph type="dt" sz="half" idx="10"/>
          </p:nvPr>
        </p:nvSpPr>
        <p:spPr/>
        <p:txBody>
          <a:bodyPr/>
          <a:lstStyle/>
          <a:p>
            <a:fld id="{DC060A29-4D20-47E6-B555-2381D86F53E3}" type="datetime1">
              <a:rPr lang="en-US" smtClean="0"/>
              <a:pPr/>
              <a:t>7/10/2025</a:t>
            </a:fld>
            <a:endParaRPr lang="en-IN"/>
          </a:p>
        </p:txBody>
      </p:sp>
      <p:sp>
        <p:nvSpPr>
          <p:cNvPr id="5" name="Footer Placeholder 4">
            <a:extLst>
              <a:ext uri="{FF2B5EF4-FFF2-40B4-BE49-F238E27FC236}">
                <a16:creationId xmlns:a16="http://schemas.microsoft.com/office/drawing/2014/main" id="{2756C726-B8F7-46D8-A302-A3C69CBCE485}"/>
              </a:ext>
            </a:extLst>
          </p:cNvPr>
          <p:cNvSpPr>
            <a:spLocks noGrp="1"/>
          </p:cNvSpPr>
          <p:nvPr>
            <p:ph type="ftr" sz="quarter" idx="11"/>
          </p:nvPr>
        </p:nvSpPr>
        <p:spPr/>
        <p:txBody>
          <a:bodyPr/>
          <a:lstStyle/>
          <a:p>
            <a:r>
              <a:rPr lang="en-US"/>
              <a:t>VIIT Pune</a:t>
            </a:r>
            <a:endParaRPr lang="en-IN"/>
          </a:p>
        </p:txBody>
      </p:sp>
      <p:sp>
        <p:nvSpPr>
          <p:cNvPr id="6" name="Slide Number Placeholder 5">
            <a:extLst>
              <a:ext uri="{FF2B5EF4-FFF2-40B4-BE49-F238E27FC236}">
                <a16:creationId xmlns:a16="http://schemas.microsoft.com/office/drawing/2014/main" id="{BB672F82-7742-49B4-9D22-A703AE78350A}"/>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251975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894F4A-84CD-42EC-A311-E7DDDE5B9138}"/>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A6F8A3-D97A-477F-8A9F-5D2D8FC9CD9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DC056D-23ED-4173-85A0-B789F940CF41}"/>
              </a:ext>
            </a:extLst>
          </p:cNvPr>
          <p:cNvSpPr>
            <a:spLocks noGrp="1"/>
          </p:cNvSpPr>
          <p:nvPr>
            <p:ph type="dt" sz="half" idx="10"/>
          </p:nvPr>
        </p:nvSpPr>
        <p:spPr/>
        <p:txBody>
          <a:bodyPr/>
          <a:lstStyle/>
          <a:p>
            <a:fld id="{EFAB7AFF-90BE-41F0-81AD-163799B347C0}" type="datetime1">
              <a:rPr lang="en-US" smtClean="0"/>
              <a:pPr/>
              <a:t>7/10/2025</a:t>
            </a:fld>
            <a:endParaRPr lang="en-IN"/>
          </a:p>
        </p:txBody>
      </p:sp>
      <p:sp>
        <p:nvSpPr>
          <p:cNvPr id="5" name="Footer Placeholder 4">
            <a:extLst>
              <a:ext uri="{FF2B5EF4-FFF2-40B4-BE49-F238E27FC236}">
                <a16:creationId xmlns:a16="http://schemas.microsoft.com/office/drawing/2014/main" id="{D5C1BBEB-F29D-4181-968D-AF3F415CEC4F}"/>
              </a:ext>
            </a:extLst>
          </p:cNvPr>
          <p:cNvSpPr>
            <a:spLocks noGrp="1"/>
          </p:cNvSpPr>
          <p:nvPr>
            <p:ph type="ftr" sz="quarter" idx="11"/>
          </p:nvPr>
        </p:nvSpPr>
        <p:spPr/>
        <p:txBody>
          <a:bodyPr/>
          <a:lstStyle/>
          <a:p>
            <a:r>
              <a:rPr lang="en-US"/>
              <a:t>VIIT Pune</a:t>
            </a:r>
            <a:endParaRPr lang="en-IN"/>
          </a:p>
        </p:txBody>
      </p:sp>
      <p:sp>
        <p:nvSpPr>
          <p:cNvPr id="6" name="Slide Number Placeholder 5">
            <a:extLst>
              <a:ext uri="{FF2B5EF4-FFF2-40B4-BE49-F238E27FC236}">
                <a16:creationId xmlns:a16="http://schemas.microsoft.com/office/drawing/2014/main" id="{0FA03474-7DC7-49B8-A4C4-B10099ED3194}"/>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38576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BEFC-853B-4E71-90C0-35BD8D1F83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AD4BB9-BDA4-4C04-BA11-57AE021A73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1086A-60FA-47B2-80EA-B781B0D07FF2}"/>
              </a:ext>
            </a:extLst>
          </p:cNvPr>
          <p:cNvSpPr>
            <a:spLocks noGrp="1"/>
          </p:cNvSpPr>
          <p:nvPr>
            <p:ph type="dt" sz="half" idx="10"/>
          </p:nvPr>
        </p:nvSpPr>
        <p:spPr/>
        <p:txBody>
          <a:bodyPr/>
          <a:lstStyle/>
          <a:p>
            <a:fld id="{D4D750C7-2461-4E16-92C9-B3422C5E8A97}" type="datetime1">
              <a:rPr lang="en-US" smtClean="0"/>
              <a:pPr/>
              <a:t>7/10/2025</a:t>
            </a:fld>
            <a:endParaRPr lang="en-IN"/>
          </a:p>
        </p:txBody>
      </p:sp>
      <p:sp>
        <p:nvSpPr>
          <p:cNvPr id="5" name="Footer Placeholder 4">
            <a:extLst>
              <a:ext uri="{FF2B5EF4-FFF2-40B4-BE49-F238E27FC236}">
                <a16:creationId xmlns:a16="http://schemas.microsoft.com/office/drawing/2014/main" id="{4C0DE884-2704-4762-B1F7-A390B52525A3}"/>
              </a:ext>
            </a:extLst>
          </p:cNvPr>
          <p:cNvSpPr>
            <a:spLocks noGrp="1"/>
          </p:cNvSpPr>
          <p:nvPr>
            <p:ph type="ftr" sz="quarter" idx="11"/>
          </p:nvPr>
        </p:nvSpPr>
        <p:spPr/>
        <p:txBody>
          <a:bodyPr/>
          <a:lstStyle/>
          <a:p>
            <a:r>
              <a:rPr lang="en-US"/>
              <a:t>VIIT Pune</a:t>
            </a:r>
            <a:endParaRPr lang="en-IN" dirty="0"/>
          </a:p>
        </p:txBody>
      </p:sp>
      <p:sp>
        <p:nvSpPr>
          <p:cNvPr id="6" name="Slide Number Placeholder 5">
            <a:extLst>
              <a:ext uri="{FF2B5EF4-FFF2-40B4-BE49-F238E27FC236}">
                <a16:creationId xmlns:a16="http://schemas.microsoft.com/office/drawing/2014/main" id="{4A9461B4-73E9-4628-92E8-74939F9E75BC}"/>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75226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589E-9D4B-44E6-BF11-C075A062967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2C8F49-9067-4135-A992-6FB9ECEA2A9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D58BF-DC88-48A8-8054-8760C54DAE43}"/>
              </a:ext>
            </a:extLst>
          </p:cNvPr>
          <p:cNvSpPr>
            <a:spLocks noGrp="1"/>
          </p:cNvSpPr>
          <p:nvPr>
            <p:ph type="dt" sz="half" idx="10"/>
          </p:nvPr>
        </p:nvSpPr>
        <p:spPr/>
        <p:txBody>
          <a:bodyPr/>
          <a:lstStyle/>
          <a:p>
            <a:fld id="{6F6DE4C0-6432-4385-9FEF-D1FCAFDF5A01}" type="datetime1">
              <a:rPr lang="en-US" smtClean="0"/>
              <a:pPr/>
              <a:t>7/10/2025</a:t>
            </a:fld>
            <a:endParaRPr lang="en-IN"/>
          </a:p>
        </p:txBody>
      </p:sp>
      <p:sp>
        <p:nvSpPr>
          <p:cNvPr id="5" name="Footer Placeholder 4">
            <a:extLst>
              <a:ext uri="{FF2B5EF4-FFF2-40B4-BE49-F238E27FC236}">
                <a16:creationId xmlns:a16="http://schemas.microsoft.com/office/drawing/2014/main" id="{B410900E-11FD-4ACA-8E87-4EC87F1A1911}"/>
              </a:ext>
            </a:extLst>
          </p:cNvPr>
          <p:cNvSpPr>
            <a:spLocks noGrp="1"/>
          </p:cNvSpPr>
          <p:nvPr>
            <p:ph type="ftr" sz="quarter" idx="11"/>
          </p:nvPr>
        </p:nvSpPr>
        <p:spPr/>
        <p:txBody>
          <a:bodyPr/>
          <a:lstStyle/>
          <a:p>
            <a:r>
              <a:rPr lang="en-US"/>
              <a:t>VIIT Pune</a:t>
            </a:r>
            <a:endParaRPr lang="en-IN" dirty="0"/>
          </a:p>
        </p:txBody>
      </p:sp>
      <p:sp>
        <p:nvSpPr>
          <p:cNvPr id="6" name="Slide Number Placeholder 5">
            <a:extLst>
              <a:ext uri="{FF2B5EF4-FFF2-40B4-BE49-F238E27FC236}">
                <a16:creationId xmlns:a16="http://schemas.microsoft.com/office/drawing/2014/main" id="{D8AF7084-87E6-4F73-9995-37B9D5DA77B1}"/>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199546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2823-44FC-4F0E-988B-2ACF3A6CE4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CB5ADA-214B-4BFF-9D95-4AACAA67834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A0DDFE-CE85-4487-A2F7-D43D9AD99D2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CFE3102-E054-4C70-8672-73C06D74E67B}"/>
              </a:ext>
            </a:extLst>
          </p:cNvPr>
          <p:cNvSpPr>
            <a:spLocks noGrp="1"/>
          </p:cNvSpPr>
          <p:nvPr>
            <p:ph type="dt" sz="half" idx="10"/>
          </p:nvPr>
        </p:nvSpPr>
        <p:spPr/>
        <p:txBody>
          <a:bodyPr/>
          <a:lstStyle/>
          <a:p>
            <a:fld id="{171E5B30-8B5B-49B3-8DD0-5079B3FC6A2E}" type="datetime1">
              <a:rPr lang="en-US" smtClean="0"/>
              <a:pPr/>
              <a:t>7/10/2025</a:t>
            </a:fld>
            <a:endParaRPr lang="en-IN"/>
          </a:p>
        </p:txBody>
      </p:sp>
      <p:sp>
        <p:nvSpPr>
          <p:cNvPr id="6" name="Footer Placeholder 5">
            <a:extLst>
              <a:ext uri="{FF2B5EF4-FFF2-40B4-BE49-F238E27FC236}">
                <a16:creationId xmlns:a16="http://schemas.microsoft.com/office/drawing/2014/main" id="{3AADA228-140D-4F9B-A2FE-74BFB213CF25}"/>
              </a:ext>
            </a:extLst>
          </p:cNvPr>
          <p:cNvSpPr>
            <a:spLocks noGrp="1"/>
          </p:cNvSpPr>
          <p:nvPr>
            <p:ph type="ftr" sz="quarter" idx="11"/>
          </p:nvPr>
        </p:nvSpPr>
        <p:spPr/>
        <p:txBody>
          <a:bodyPr/>
          <a:lstStyle/>
          <a:p>
            <a:r>
              <a:rPr lang="en-US"/>
              <a:t>VIIT Pune</a:t>
            </a:r>
            <a:endParaRPr lang="en-IN"/>
          </a:p>
        </p:txBody>
      </p:sp>
      <p:sp>
        <p:nvSpPr>
          <p:cNvPr id="7" name="Slide Number Placeholder 6">
            <a:extLst>
              <a:ext uri="{FF2B5EF4-FFF2-40B4-BE49-F238E27FC236}">
                <a16:creationId xmlns:a16="http://schemas.microsoft.com/office/drawing/2014/main" id="{728C3789-8D8D-4D5C-A015-00F074C78764}"/>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393226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AFB0-2CA1-458E-8D17-13C9D16023B7}"/>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598FFF-DC4E-46B0-93F5-FAB67A7D4A5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5204111-7E13-4A52-A9E1-956A87C87ED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A34A28-7BD2-4B06-ABF5-89A47C15645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6BDF0-5B29-4A2F-8CC0-14E57446D9A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41CA3A-A01B-4B5C-A4F8-C14D8EC45F28}"/>
              </a:ext>
            </a:extLst>
          </p:cNvPr>
          <p:cNvSpPr>
            <a:spLocks noGrp="1"/>
          </p:cNvSpPr>
          <p:nvPr>
            <p:ph type="dt" sz="half" idx="10"/>
          </p:nvPr>
        </p:nvSpPr>
        <p:spPr/>
        <p:txBody>
          <a:bodyPr/>
          <a:lstStyle/>
          <a:p>
            <a:fld id="{05AC08E0-1608-43E8-98E6-8F1B117C9153}" type="datetime1">
              <a:rPr lang="en-US" smtClean="0"/>
              <a:pPr/>
              <a:t>7/10/2025</a:t>
            </a:fld>
            <a:endParaRPr lang="en-IN"/>
          </a:p>
        </p:txBody>
      </p:sp>
      <p:sp>
        <p:nvSpPr>
          <p:cNvPr id="8" name="Footer Placeholder 7">
            <a:extLst>
              <a:ext uri="{FF2B5EF4-FFF2-40B4-BE49-F238E27FC236}">
                <a16:creationId xmlns:a16="http://schemas.microsoft.com/office/drawing/2014/main" id="{88FCAA6B-C991-48DE-B578-AE2A9961C3C1}"/>
              </a:ext>
            </a:extLst>
          </p:cNvPr>
          <p:cNvSpPr>
            <a:spLocks noGrp="1"/>
          </p:cNvSpPr>
          <p:nvPr>
            <p:ph type="ftr" sz="quarter" idx="11"/>
          </p:nvPr>
        </p:nvSpPr>
        <p:spPr/>
        <p:txBody>
          <a:bodyPr/>
          <a:lstStyle/>
          <a:p>
            <a:r>
              <a:rPr lang="en-US"/>
              <a:t>VIIT Pune</a:t>
            </a:r>
            <a:endParaRPr lang="en-IN"/>
          </a:p>
        </p:txBody>
      </p:sp>
      <p:sp>
        <p:nvSpPr>
          <p:cNvPr id="9" name="Slide Number Placeholder 8">
            <a:extLst>
              <a:ext uri="{FF2B5EF4-FFF2-40B4-BE49-F238E27FC236}">
                <a16:creationId xmlns:a16="http://schemas.microsoft.com/office/drawing/2014/main" id="{D005B9A6-E7CF-4D3D-9193-F5CCF0408725}"/>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372219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AF43-78DB-4D57-9B2D-80B50CE225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681968-C016-4D62-894F-92EC20981B84}"/>
              </a:ext>
            </a:extLst>
          </p:cNvPr>
          <p:cNvSpPr>
            <a:spLocks noGrp="1"/>
          </p:cNvSpPr>
          <p:nvPr>
            <p:ph type="dt" sz="half" idx="10"/>
          </p:nvPr>
        </p:nvSpPr>
        <p:spPr/>
        <p:txBody>
          <a:bodyPr/>
          <a:lstStyle/>
          <a:p>
            <a:fld id="{E2104EA6-054C-4ECB-987B-89B91F2A6728}" type="datetime1">
              <a:rPr lang="en-US" smtClean="0"/>
              <a:pPr/>
              <a:t>7/10/2025</a:t>
            </a:fld>
            <a:endParaRPr lang="en-IN"/>
          </a:p>
        </p:txBody>
      </p:sp>
      <p:sp>
        <p:nvSpPr>
          <p:cNvPr id="4" name="Footer Placeholder 3">
            <a:extLst>
              <a:ext uri="{FF2B5EF4-FFF2-40B4-BE49-F238E27FC236}">
                <a16:creationId xmlns:a16="http://schemas.microsoft.com/office/drawing/2014/main" id="{A43BC0E1-975B-4302-8CF3-C520CED7189D}"/>
              </a:ext>
            </a:extLst>
          </p:cNvPr>
          <p:cNvSpPr>
            <a:spLocks noGrp="1"/>
          </p:cNvSpPr>
          <p:nvPr>
            <p:ph type="ftr" sz="quarter" idx="11"/>
          </p:nvPr>
        </p:nvSpPr>
        <p:spPr/>
        <p:txBody>
          <a:bodyPr/>
          <a:lstStyle/>
          <a:p>
            <a:r>
              <a:rPr lang="en-US"/>
              <a:t>VIIT Pune</a:t>
            </a:r>
            <a:endParaRPr lang="en-IN"/>
          </a:p>
        </p:txBody>
      </p:sp>
      <p:sp>
        <p:nvSpPr>
          <p:cNvPr id="5" name="Slide Number Placeholder 4">
            <a:extLst>
              <a:ext uri="{FF2B5EF4-FFF2-40B4-BE49-F238E27FC236}">
                <a16:creationId xmlns:a16="http://schemas.microsoft.com/office/drawing/2014/main" id="{C92DAC7F-9355-4792-84EA-A4C808E3F218}"/>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1815359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6E9C9-69F5-4D64-AFCA-189935E7A949}"/>
              </a:ext>
            </a:extLst>
          </p:cNvPr>
          <p:cNvSpPr>
            <a:spLocks noGrp="1"/>
          </p:cNvSpPr>
          <p:nvPr>
            <p:ph type="dt" sz="half" idx="10"/>
          </p:nvPr>
        </p:nvSpPr>
        <p:spPr/>
        <p:txBody>
          <a:bodyPr/>
          <a:lstStyle/>
          <a:p>
            <a:fld id="{204DC3B7-4207-43A1-80D1-182F4722613F}" type="datetime1">
              <a:rPr lang="en-US" smtClean="0"/>
              <a:pPr/>
              <a:t>7/10/2025</a:t>
            </a:fld>
            <a:endParaRPr lang="en-IN"/>
          </a:p>
        </p:txBody>
      </p:sp>
      <p:sp>
        <p:nvSpPr>
          <p:cNvPr id="3" name="Footer Placeholder 2">
            <a:extLst>
              <a:ext uri="{FF2B5EF4-FFF2-40B4-BE49-F238E27FC236}">
                <a16:creationId xmlns:a16="http://schemas.microsoft.com/office/drawing/2014/main" id="{C3FB54D1-AD89-4CA0-8134-5D2BAF3393B5}"/>
              </a:ext>
            </a:extLst>
          </p:cNvPr>
          <p:cNvSpPr>
            <a:spLocks noGrp="1"/>
          </p:cNvSpPr>
          <p:nvPr>
            <p:ph type="ftr" sz="quarter" idx="11"/>
          </p:nvPr>
        </p:nvSpPr>
        <p:spPr/>
        <p:txBody>
          <a:bodyPr/>
          <a:lstStyle/>
          <a:p>
            <a:r>
              <a:rPr lang="en-US"/>
              <a:t>VIIT Pune</a:t>
            </a:r>
            <a:endParaRPr lang="en-IN"/>
          </a:p>
        </p:txBody>
      </p:sp>
      <p:sp>
        <p:nvSpPr>
          <p:cNvPr id="4" name="Slide Number Placeholder 3">
            <a:extLst>
              <a:ext uri="{FF2B5EF4-FFF2-40B4-BE49-F238E27FC236}">
                <a16:creationId xmlns:a16="http://schemas.microsoft.com/office/drawing/2014/main" id="{413B8272-E3A3-4683-B86E-79218886BA30}"/>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40539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ADB3-F3C8-4862-AF7F-04DDE9A441E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9489C0-5D66-43A0-995C-51CDB2B895D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69A2F6-A867-42FE-8C9C-0CD7E6653E7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B1724A67-3315-4540-9790-4166A5A82574}"/>
              </a:ext>
            </a:extLst>
          </p:cNvPr>
          <p:cNvSpPr>
            <a:spLocks noGrp="1"/>
          </p:cNvSpPr>
          <p:nvPr>
            <p:ph type="dt" sz="half" idx="10"/>
          </p:nvPr>
        </p:nvSpPr>
        <p:spPr/>
        <p:txBody>
          <a:bodyPr/>
          <a:lstStyle/>
          <a:p>
            <a:fld id="{D441409A-7083-4272-91DC-C6B56D8202B9}" type="datetime1">
              <a:rPr lang="en-US" smtClean="0"/>
              <a:pPr/>
              <a:t>7/10/2025</a:t>
            </a:fld>
            <a:endParaRPr lang="en-IN"/>
          </a:p>
        </p:txBody>
      </p:sp>
      <p:sp>
        <p:nvSpPr>
          <p:cNvPr id="6" name="Footer Placeholder 5">
            <a:extLst>
              <a:ext uri="{FF2B5EF4-FFF2-40B4-BE49-F238E27FC236}">
                <a16:creationId xmlns:a16="http://schemas.microsoft.com/office/drawing/2014/main" id="{25DC2BE8-6B25-4D6D-A216-0288779C1086}"/>
              </a:ext>
            </a:extLst>
          </p:cNvPr>
          <p:cNvSpPr>
            <a:spLocks noGrp="1"/>
          </p:cNvSpPr>
          <p:nvPr>
            <p:ph type="ftr" sz="quarter" idx="11"/>
          </p:nvPr>
        </p:nvSpPr>
        <p:spPr/>
        <p:txBody>
          <a:bodyPr/>
          <a:lstStyle/>
          <a:p>
            <a:r>
              <a:rPr lang="en-US"/>
              <a:t>VIIT Pune</a:t>
            </a:r>
            <a:endParaRPr lang="en-IN"/>
          </a:p>
        </p:txBody>
      </p:sp>
      <p:sp>
        <p:nvSpPr>
          <p:cNvPr id="7" name="Slide Number Placeholder 6">
            <a:extLst>
              <a:ext uri="{FF2B5EF4-FFF2-40B4-BE49-F238E27FC236}">
                <a16:creationId xmlns:a16="http://schemas.microsoft.com/office/drawing/2014/main" id="{C8F23A18-5A76-4536-926B-E6B38286EE49}"/>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8725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3C2C-789D-4AF3-A6E0-0AE714409AD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A586BE-F0E8-46DC-B95E-EBCA679965B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C35E20C7-39DD-4D17-B93E-E92481C7AFB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EB26E00D-6FB3-4F93-91B6-3385B363A08C}"/>
              </a:ext>
            </a:extLst>
          </p:cNvPr>
          <p:cNvSpPr>
            <a:spLocks noGrp="1"/>
          </p:cNvSpPr>
          <p:nvPr>
            <p:ph type="dt" sz="half" idx="10"/>
          </p:nvPr>
        </p:nvSpPr>
        <p:spPr/>
        <p:txBody>
          <a:bodyPr/>
          <a:lstStyle/>
          <a:p>
            <a:fld id="{0336D329-6B39-4955-8EC0-4B89F0B7660B}" type="datetime1">
              <a:rPr lang="en-US" smtClean="0"/>
              <a:pPr/>
              <a:t>7/10/2025</a:t>
            </a:fld>
            <a:endParaRPr lang="en-IN"/>
          </a:p>
        </p:txBody>
      </p:sp>
      <p:sp>
        <p:nvSpPr>
          <p:cNvPr id="6" name="Footer Placeholder 5">
            <a:extLst>
              <a:ext uri="{FF2B5EF4-FFF2-40B4-BE49-F238E27FC236}">
                <a16:creationId xmlns:a16="http://schemas.microsoft.com/office/drawing/2014/main" id="{F4432EE8-F875-4115-8DB6-6E4C5A4D21ED}"/>
              </a:ext>
            </a:extLst>
          </p:cNvPr>
          <p:cNvSpPr>
            <a:spLocks noGrp="1"/>
          </p:cNvSpPr>
          <p:nvPr>
            <p:ph type="ftr" sz="quarter" idx="11"/>
          </p:nvPr>
        </p:nvSpPr>
        <p:spPr/>
        <p:txBody>
          <a:bodyPr/>
          <a:lstStyle/>
          <a:p>
            <a:r>
              <a:rPr lang="en-US"/>
              <a:t>VIIT Pune</a:t>
            </a:r>
            <a:endParaRPr lang="en-IN"/>
          </a:p>
        </p:txBody>
      </p:sp>
      <p:sp>
        <p:nvSpPr>
          <p:cNvPr id="7" name="Slide Number Placeholder 6">
            <a:extLst>
              <a:ext uri="{FF2B5EF4-FFF2-40B4-BE49-F238E27FC236}">
                <a16:creationId xmlns:a16="http://schemas.microsoft.com/office/drawing/2014/main" id="{C4D366B0-CAEE-4D99-8704-EBC2029AC63D}"/>
              </a:ext>
            </a:extLst>
          </p:cNvPr>
          <p:cNvSpPr>
            <a:spLocks noGrp="1"/>
          </p:cNvSpPr>
          <p:nvPr>
            <p:ph type="sldNum" sz="quarter" idx="12"/>
          </p:nvPr>
        </p:nvSpPr>
        <p:spPr/>
        <p:txBody>
          <a:bodyPr/>
          <a:lstStyle/>
          <a:p>
            <a:fld id="{3FCAF691-C30B-4477-A4FB-AFF7F164B000}" type="slidenum">
              <a:rPr lang="en-IN" smtClean="0"/>
              <a:pPr/>
              <a:t>‹#›</a:t>
            </a:fld>
            <a:endParaRPr lang="en-IN"/>
          </a:p>
        </p:txBody>
      </p:sp>
    </p:spTree>
    <p:extLst>
      <p:ext uri="{BB962C8B-B14F-4D97-AF65-F5344CB8AC3E}">
        <p14:creationId xmlns:p14="http://schemas.microsoft.com/office/powerpoint/2010/main" val="1035520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7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35254-BA2C-4834-85C4-C01A1408BB62}"/>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11206B-E85F-4151-9F6F-B42BD4F2A14C}"/>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7575DC-D9A3-4246-8E04-359C1E241650}"/>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E8BDCEBF-E7DB-496F-A250-687D3F6055F9}" type="datetime1">
              <a:rPr lang="en-US" smtClean="0"/>
              <a:pPr/>
              <a:t>7/10/2025</a:t>
            </a:fld>
            <a:endParaRPr lang="en-IN"/>
          </a:p>
        </p:txBody>
      </p:sp>
      <p:sp>
        <p:nvSpPr>
          <p:cNvPr id="5" name="Footer Placeholder 4">
            <a:extLst>
              <a:ext uri="{FF2B5EF4-FFF2-40B4-BE49-F238E27FC236}">
                <a16:creationId xmlns:a16="http://schemas.microsoft.com/office/drawing/2014/main" id="{A17412CA-D198-4AFA-9ADD-37508EAD6F93}"/>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r>
              <a:rPr lang="en-US"/>
              <a:t>VIIT Pune</a:t>
            </a:r>
            <a:endParaRPr lang="en-IN"/>
          </a:p>
        </p:txBody>
      </p:sp>
      <p:sp>
        <p:nvSpPr>
          <p:cNvPr id="6" name="Slide Number Placeholder 5">
            <a:extLst>
              <a:ext uri="{FF2B5EF4-FFF2-40B4-BE49-F238E27FC236}">
                <a16:creationId xmlns:a16="http://schemas.microsoft.com/office/drawing/2014/main" id="{5F525125-6F41-48E5-B98E-9C500B8810AA}"/>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3FCAF691-C30B-4477-A4FB-AFF7F164B000}" type="slidenum">
              <a:rPr lang="en-IN" smtClean="0"/>
              <a:pPr/>
              <a:t>‹#›</a:t>
            </a:fld>
            <a:endParaRPr lang="en-IN"/>
          </a:p>
        </p:txBody>
      </p:sp>
    </p:spTree>
    <p:extLst>
      <p:ext uri="{BB962C8B-B14F-4D97-AF65-F5344CB8AC3E}">
        <p14:creationId xmlns:p14="http://schemas.microsoft.com/office/powerpoint/2010/main" val="318238489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eeti.Kulkarni@viit.ac.in" TargetMode="External"/><Relationship Id="rId2" Type="http://schemas.openxmlformats.org/officeDocument/2006/relationships/hyperlink" Target="mailto:shreenivas.londhe@viit.ac.in"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nvestopedia.com/terms/q/quality-management.asp"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sq.org/quality-resources/malcolm-baldrige-national-quality-award" TargetMode="External"/><Relationship Id="rId7" Type="http://schemas.openxmlformats.org/officeDocument/2006/relationships/hyperlink" Target="https://asq.org/quality-resources/iso-14000"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asq.org/about-asq/honorary-members/akao" TargetMode="External"/><Relationship Id="rId5" Type="http://schemas.openxmlformats.org/officeDocument/2006/relationships/hyperlink" Target="https://asq.org/quality-resources/qfd-quality-function-deployment" TargetMode="External"/><Relationship Id="rId4" Type="http://schemas.openxmlformats.org/officeDocument/2006/relationships/hyperlink" Target="https://asq.org/quality-resources/six-sigm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youtube.com/watch?v=_SO_3ZJgah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2FD-CCA9-4406-9618-24339941CFF9}"/>
              </a:ext>
            </a:extLst>
          </p:cNvPr>
          <p:cNvSpPr>
            <a:spLocks noGrp="1"/>
          </p:cNvSpPr>
          <p:nvPr>
            <p:ph type="ctrTitle"/>
          </p:nvPr>
        </p:nvSpPr>
        <p:spPr>
          <a:xfrm>
            <a:off x="1241993" y="158085"/>
            <a:ext cx="6679459" cy="902154"/>
          </a:xfrm>
        </p:spPr>
        <p:txBody>
          <a:bodyPr>
            <a:normAutofit fontScale="90000"/>
          </a:bodyPr>
          <a:lstStyle/>
          <a:p>
            <a:br>
              <a:rPr lang="en-IN" dirty="0"/>
            </a:br>
            <a:r>
              <a:rPr lang="en-US" dirty="0"/>
              <a:t> </a:t>
            </a:r>
            <a:r>
              <a:rPr lang="en-US" sz="3100" dirty="0">
                <a:latin typeface="+mn-lt"/>
                <a:ea typeface="+mn-ea"/>
                <a:cs typeface="+mn-cs"/>
              </a:rPr>
              <a:t>Statistical Methods in Six Sigma (MDM31235)  </a:t>
            </a:r>
            <a:r>
              <a:rPr lang="en-IN" sz="3100" dirty="0">
                <a:latin typeface="+mn-lt"/>
                <a:ea typeface="+mn-ea"/>
                <a:cs typeface="+mn-cs"/>
              </a:rPr>
              <a:t> </a:t>
            </a:r>
          </a:p>
        </p:txBody>
      </p:sp>
      <p:sp>
        <p:nvSpPr>
          <p:cNvPr id="3" name="Subtitle 2">
            <a:extLst>
              <a:ext uri="{FF2B5EF4-FFF2-40B4-BE49-F238E27FC236}">
                <a16:creationId xmlns:a16="http://schemas.microsoft.com/office/drawing/2014/main" id="{82E6DDC4-FD95-4802-92CF-9A0A66152708}"/>
              </a:ext>
            </a:extLst>
          </p:cNvPr>
          <p:cNvSpPr>
            <a:spLocks noGrp="1"/>
          </p:cNvSpPr>
          <p:nvPr>
            <p:ph type="subTitle" idx="1"/>
          </p:nvPr>
        </p:nvSpPr>
        <p:spPr>
          <a:xfrm>
            <a:off x="707238" y="1285092"/>
            <a:ext cx="7214214" cy="2120951"/>
          </a:xfrm>
        </p:spPr>
        <p:txBody>
          <a:bodyPr>
            <a:noAutofit/>
          </a:bodyPr>
          <a:lstStyle/>
          <a:p>
            <a:pPr>
              <a:lnSpc>
                <a:spcPct val="100000"/>
              </a:lnSpc>
              <a:spcBef>
                <a:spcPts val="0"/>
              </a:spcBef>
            </a:pPr>
            <a:r>
              <a:rPr lang="en-IN" dirty="0"/>
              <a:t>Prof. Shreenivas Londhe Ph.D. P. D. F.</a:t>
            </a:r>
          </a:p>
          <a:p>
            <a:pPr>
              <a:lnSpc>
                <a:spcPct val="100000"/>
              </a:lnSpc>
              <a:spcBef>
                <a:spcPts val="0"/>
              </a:spcBef>
            </a:pPr>
            <a:r>
              <a:rPr lang="en-IN" dirty="0">
                <a:hlinkClick r:id="rId2"/>
              </a:rPr>
              <a:t>shreenivas.londhe@viit.ac.in</a:t>
            </a:r>
            <a:endParaRPr lang="en-IN" dirty="0"/>
          </a:p>
          <a:p>
            <a:pPr>
              <a:lnSpc>
                <a:spcPct val="100000"/>
              </a:lnSpc>
              <a:spcBef>
                <a:spcPts val="0"/>
              </a:spcBef>
            </a:pPr>
            <a:r>
              <a:rPr lang="en-IN" dirty="0"/>
              <a:t>Dr. Preeti Kulkarni  </a:t>
            </a:r>
          </a:p>
          <a:p>
            <a:pPr>
              <a:lnSpc>
                <a:spcPct val="100000"/>
              </a:lnSpc>
              <a:spcBef>
                <a:spcPts val="0"/>
              </a:spcBef>
            </a:pPr>
            <a:r>
              <a:rPr lang="en-IN" dirty="0">
                <a:hlinkClick r:id="rId3"/>
              </a:rPr>
              <a:t>preeti.Kulkarni@viit.ac.in</a:t>
            </a:r>
            <a:endParaRPr lang="en-IN" dirty="0"/>
          </a:p>
          <a:p>
            <a:pPr>
              <a:lnSpc>
                <a:spcPct val="100000"/>
              </a:lnSpc>
              <a:spcBef>
                <a:spcPts val="0"/>
              </a:spcBef>
            </a:pPr>
            <a:r>
              <a:rPr lang="en-IN" sz="2000" b="1" dirty="0"/>
              <a:t>Department of Civil Engineering</a:t>
            </a:r>
          </a:p>
        </p:txBody>
      </p:sp>
      <p:sp>
        <p:nvSpPr>
          <p:cNvPr id="5" name="Subtitle 2">
            <a:extLst>
              <a:ext uri="{FF2B5EF4-FFF2-40B4-BE49-F238E27FC236}">
                <a16:creationId xmlns:a16="http://schemas.microsoft.com/office/drawing/2014/main" id="{82E6DDC4-FD95-4802-92CF-9A0A66152708}"/>
              </a:ext>
            </a:extLst>
          </p:cNvPr>
          <p:cNvSpPr txBox="1">
            <a:spLocks/>
          </p:cNvSpPr>
          <p:nvPr/>
        </p:nvSpPr>
        <p:spPr>
          <a:xfrm>
            <a:off x="249210" y="4021068"/>
            <a:ext cx="8645581" cy="420461"/>
          </a:xfrm>
          <a:prstGeom prst="rect">
            <a:avLst/>
          </a:prstGeom>
          <a:solidFill>
            <a:srgbClr val="25A2FF"/>
          </a:solidFill>
          <a:ln>
            <a:noFill/>
          </a:ln>
        </p:spPr>
        <p:style>
          <a:lnRef idx="1">
            <a:schemeClr val="accent1"/>
          </a:lnRef>
          <a:fillRef idx="3">
            <a:schemeClr val="accent1"/>
          </a:fillRef>
          <a:effectRef idx="2">
            <a:schemeClr val="accent1"/>
          </a:effectRef>
          <a:fontRef idx="minor">
            <a:schemeClr val="lt1"/>
          </a:fontRef>
        </p:style>
        <p:txBody>
          <a:bodyPr vert="horz" lIns="68580" tIns="34290" rIns="68580" bIns="3429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IN" sz="2000" b="1" dirty="0">
                <a:solidFill>
                  <a:schemeClr val="bg1"/>
                </a:solidFill>
                <a:latin typeface="Arial" pitchFamily="34" charset="0"/>
                <a:cs typeface="Arial" pitchFamily="34" charset="0"/>
              </a:rPr>
              <a:t>BRACT’S, Vishwakarma Institute of Technology, Pune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024" y="3117180"/>
            <a:ext cx="799392" cy="903888"/>
          </a:xfrm>
          <a:prstGeom prst="rect">
            <a:avLst/>
          </a:prstGeom>
        </p:spPr>
      </p:pic>
      <p:sp>
        <p:nvSpPr>
          <p:cNvPr id="6" name="Rectangle 5"/>
          <p:cNvSpPr/>
          <p:nvPr/>
        </p:nvSpPr>
        <p:spPr>
          <a:xfrm>
            <a:off x="407052" y="4427922"/>
            <a:ext cx="8349342" cy="523220"/>
          </a:xfrm>
          <a:prstGeom prst="rect">
            <a:avLst/>
          </a:prstGeom>
        </p:spPr>
        <p:txBody>
          <a:bodyPr wrap="square">
            <a:spAutoFit/>
          </a:bodyPr>
          <a:lstStyle/>
          <a:p>
            <a:pPr algn="ctr"/>
            <a:r>
              <a:rPr lang="en-IN" b="1" dirty="0">
                <a:solidFill>
                  <a:schemeClr val="tx1">
                    <a:lumMod val="50000"/>
                    <a:lumOff val="50000"/>
                  </a:schemeClr>
                </a:solidFill>
                <a:latin typeface="Arial" pitchFamily="34" charset="0"/>
                <a:cs typeface="Arial" pitchFamily="34" charset="0"/>
              </a:rPr>
              <a:t>(An Autonomous Institute affiliated to Savitribai Phule Pune University)</a:t>
            </a:r>
          </a:p>
          <a:p>
            <a:pPr algn="ctr"/>
            <a:r>
              <a:rPr lang="en-IN" b="1" dirty="0">
                <a:solidFill>
                  <a:schemeClr val="tx1">
                    <a:lumMod val="50000"/>
                    <a:lumOff val="50000"/>
                  </a:schemeClr>
                </a:solidFill>
                <a:latin typeface="Arial" pitchFamily="34" charset="0"/>
                <a:cs typeface="Arial" pitchFamily="34" charset="0"/>
              </a:rPr>
              <a:t>(NBA and NAAC accredited, ISO 9001:2015 certified) </a:t>
            </a:r>
          </a:p>
        </p:txBody>
      </p:sp>
    </p:spTree>
    <p:extLst>
      <p:ext uri="{BB962C8B-B14F-4D97-AF65-F5344CB8AC3E}">
        <p14:creationId xmlns:p14="http://schemas.microsoft.com/office/powerpoint/2010/main" val="2675140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7E975-4EBB-4544-5977-177EF0E737E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C1F1255-656C-F7A4-A3D1-261B405D1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487180" cy="550864"/>
          </a:xfrm>
          <a:prstGeom prst="rect">
            <a:avLst/>
          </a:prstGeom>
        </p:spPr>
      </p:pic>
      <p:sp>
        <p:nvSpPr>
          <p:cNvPr id="2" name="Rectangle 1">
            <a:extLst>
              <a:ext uri="{FF2B5EF4-FFF2-40B4-BE49-F238E27FC236}">
                <a16:creationId xmlns:a16="http://schemas.microsoft.com/office/drawing/2014/main" id="{4599D8B7-85D5-15C8-3208-075294ED8482}"/>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4" name="TextBox 3">
            <a:extLst>
              <a:ext uri="{FF2B5EF4-FFF2-40B4-BE49-F238E27FC236}">
                <a16:creationId xmlns:a16="http://schemas.microsoft.com/office/drawing/2014/main" id="{FE31F6D1-0AFD-83CA-B955-F0B726CC7A4F}"/>
              </a:ext>
            </a:extLst>
          </p:cNvPr>
          <p:cNvSpPr txBox="1"/>
          <p:nvPr/>
        </p:nvSpPr>
        <p:spPr>
          <a:xfrm>
            <a:off x="239843" y="391843"/>
            <a:ext cx="8604354" cy="4524315"/>
          </a:xfrm>
          <a:prstGeom prst="rect">
            <a:avLst/>
          </a:prstGeom>
          <a:noFill/>
        </p:spPr>
        <p:txBody>
          <a:bodyPr wrap="square">
            <a:spAutoFit/>
          </a:bodyPr>
          <a:lstStyle/>
          <a:p>
            <a:pPr marL="342900" indent="-342900" algn="just">
              <a:buFont typeface="+mj-lt"/>
              <a:buAutoNum type="arabicPeriod"/>
            </a:pPr>
            <a:r>
              <a:rPr lang="en-US" sz="1800" b="1" dirty="0">
                <a:solidFill>
                  <a:srgbClr val="0000FF"/>
                </a:solidFill>
              </a:rPr>
              <a:t>Conformance</a:t>
            </a:r>
            <a:r>
              <a:rPr lang="en-US" sz="1800" dirty="0">
                <a:solidFill>
                  <a:srgbClr val="0000FF"/>
                </a:solidFill>
              </a:rPr>
              <a:t>: </a:t>
            </a:r>
            <a:r>
              <a:rPr lang="en-US" sz="1800" dirty="0"/>
              <a:t>Meeting the specifications of the customer or industry standards; workmanship.</a:t>
            </a:r>
          </a:p>
          <a:p>
            <a:pPr marL="342900" indent="-342900" algn="just">
              <a:buFont typeface="+mj-lt"/>
              <a:buAutoNum type="arabicPeriod"/>
            </a:pPr>
            <a:r>
              <a:rPr lang="en-US" sz="1800" b="1" dirty="0">
                <a:solidFill>
                  <a:srgbClr val="0000FF"/>
                </a:solidFill>
              </a:rPr>
              <a:t>Performance:</a:t>
            </a:r>
            <a:r>
              <a:rPr lang="en-US" sz="1800" dirty="0"/>
              <a:t> Primary product functions such as clarity of voice received in mobile phones, radios, etc.</a:t>
            </a:r>
          </a:p>
          <a:p>
            <a:pPr marL="342900" indent="-342900" algn="just">
              <a:buFont typeface="+mj-lt"/>
              <a:buAutoNum type="arabicPeriod"/>
            </a:pPr>
            <a:r>
              <a:rPr lang="en-US" sz="1800" b="1" dirty="0">
                <a:solidFill>
                  <a:srgbClr val="0000FF"/>
                </a:solidFill>
              </a:rPr>
              <a:t>Features: </a:t>
            </a:r>
            <a:r>
              <a:rPr lang="en-US" sz="1800" dirty="0"/>
              <a:t>Added (secondary) functions to a product, such as a recording system in a television set.</a:t>
            </a:r>
          </a:p>
          <a:p>
            <a:pPr marL="342900" indent="-342900" algn="just">
              <a:buFont typeface="+mj-lt"/>
              <a:buAutoNum type="arabicPeriod"/>
            </a:pPr>
            <a:r>
              <a:rPr lang="en-US" sz="1800" b="1" dirty="0">
                <a:solidFill>
                  <a:srgbClr val="0000FF"/>
                </a:solidFill>
              </a:rPr>
              <a:t>Durability: </a:t>
            </a:r>
            <a:r>
              <a:rPr lang="en-US" sz="1800" dirty="0"/>
              <a:t>Lifetime of the product, including how well it resists wear and how often it requires repairs.</a:t>
            </a:r>
          </a:p>
          <a:p>
            <a:pPr marL="342900" indent="-342900" algn="just">
              <a:buFont typeface="+mj-lt"/>
              <a:buAutoNum type="arabicPeriod"/>
            </a:pPr>
            <a:r>
              <a:rPr lang="en-US" sz="1800" b="1" dirty="0">
                <a:solidFill>
                  <a:srgbClr val="0000FF"/>
                </a:solidFill>
              </a:rPr>
              <a:t>Reliability: </a:t>
            </a:r>
            <a:r>
              <a:rPr lang="en-US" sz="1800" dirty="0"/>
              <a:t>The probability that a product will perform its intended function without failure for a given time.</a:t>
            </a:r>
          </a:p>
          <a:p>
            <a:pPr marL="342900" indent="-342900" algn="just">
              <a:buFont typeface="+mj-lt"/>
              <a:buAutoNum type="arabicPeriod"/>
            </a:pPr>
            <a:r>
              <a:rPr lang="en-US" sz="1800" b="1" dirty="0">
                <a:solidFill>
                  <a:srgbClr val="0000FF"/>
                </a:solidFill>
              </a:rPr>
              <a:t>Serviceability: </a:t>
            </a:r>
            <a:r>
              <a:rPr lang="en-US" sz="1800" dirty="0"/>
              <a:t>Speed, courtesy, competence, and ease of repair.</a:t>
            </a:r>
          </a:p>
          <a:p>
            <a:pPr marL="342900" indent="-342900" algn="just">
              <a:buFont typeface="+mj-lt"/>
              <a:buAutoNum type="arabicPeriod"/>
            </a:pPr>
            <a:r>
              <a:rPr lang="en-US" sz="1800" b="1" dirty="0">
                <a:solidFill>
                  <a:srgbClr val="0000FF"/>
                </a:solidFill>
              </a:rPr>
              <a:t>Reputation:</a:t>
            </a:r>
            <a:r>
              <a:rPr lang="en-US" sz="1800" dirty="0"/>
              <a:t> The customer’s perception of the product, as identified through market research.</a:t>
            </a:r>
          </a:p>
          <a:p>
            <a:pPr marL="342900" indent="-342900" algn="just">
              <a:buFont typeface="+mj-lt"/>
              <a:buAutoNum type="arabicPeriod"/>
            </a:pPr>
            <a:r>
              <a:rPr lang="en-US" sz="1800" b="1" dirty="0">
                <a:solidFill>
                  <a:srgbClr val="0000FF"/>
                </a:solidFill>
              </a:rPr>
              <a:t>Aesthetics:</a:t>
            </a:r>
            <a:r>
              <a:rPr lang="en-US" sz="1800" dirty="0"/>
              <a:t> The external appearance or finish of the product to make it visually appealing.</a:t>
            </a:r>
          </a:p>
          <a:p>
            <a:pPr marL="342900" indent="-342900" algn="just">
              <a:buFont typeface="+mj-lt"/>
              <a:buAutoNum type="arabicPeriod"/>
            </a:pPr>
            <a:r>
              <a:rPr lang="en-US" sz="1800" b="1" dirty="0">
                <a:solidFill>
                  <a:srgbClr val="0000FF"/>
                </a:solidFill>
              </a:rPr>
              <a:t>Response: </a:t>
            </a:r>
            <a:r>
              <a:rPr lang="en-US" sz="1800" dirty="0"/>
              <a:t>Human-to-human interaction, such as the dealer’s courtesy or helpfulness.</a:t>
            </a:r>
          </a:p>
        </p:txBody>
      </p:sp>
      <p:sp>
        <p:nvSpPr>
          <p:cNvPr id="9" name="Title 1">
            <a:extLst>
              <a:ext uri="{FF2B5EF4-FFF2-40B4-BE49-F238E27FC236}">
                <a16:creationId xmlns:a16="http://schemas.microsoft.com/office/drawing/2014/main" id="{D3854CE7-0587-FC0A-A619-71AE3BFD9922}"/>
              </a:ext>
            </a:extLst>
          </p:cNvPr>
          <p:cNvSpPr>
            <a:spLocks noGrp="1"/>
          </p:cNvSpPr>
          <p:nvPr>
            <p:ph type="title"/>
          </p:nvPr>
        </p:nvSpPr>
        <p:spPr>
          <a:xfrm>
            <a:off x="1476531" y="8359"/>
            <a:ext cx="6543207" cy="523297"/>
          </a:xfrm>
        </p:spPr>
        <p:txBody>
          <a:bodyPr>
            <a:noAutofit/>
          </a:bodyPr>
          <a:lstStyle/>
          <a:p>
            <a:pPr algn="ctr"/>
            <a:r>
              <a:rPr lang="en-US" sz="2800" b="1" dirty="0">
                <a:solidFill>
                  <a:srgbClr val="0000FF"/>
                </a:solidFill>
              </a:rPr>
              <a:t>Quality: Dimensions by Dravid A. </a:t>
            </a:r>
            <a:r>
              <a:rPr lang="en-US" sz="2800" b="1" dirty="0" err="1">
                <a:solidFill>
                  <a:srgbClr val="0000FF"/>
                </a:solidFill>
              </a:rPr>
              <a:t>Gravin</a:t>
            </a:r>
            <a:r>
              <a:rPr lang="en-US" sz="2800" b="1" dirty="0">
                <a:solidFill>
                  <a:srgbClr val="0000FF"/>
                </a:solidFill>
              </a:rPr>
              <a:t>, 1988</a:t>
            </a:r>
            <a:endParaRPr lang="en-US" sz="2800" b="1" dirty="0">
              <a:solidFill>
                <a:srgbClr val="0000CC"/>
              </a:solidFill>
            </a:endParaRPr>
          </a:p>
        </p:txBody>
      </p:sp>
    </p:spTree>
    <p:extLst>
      <p:ext uri="{BB962C8B-B14F-4D97-AF65-F5344CB8AC3E}">
        <p14:creationId xmlns:p14="http://schemas.microsoft.com/office/powerpoint/2010/main" val="178770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44656-507D-31C1-CBCA-B880F3902F3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DF4C0DA-970D-CE1C-897C-4143AFD89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487180" cy="550864"/>
          </a:xfrm>
          <a:prstGeom prst="rect">
            <a:avLst/>
          </a:prstGeom>
        </p:spPr>
      </p:pic>
      <p:sp>
        <p:nvSpPr>
          <p:cNvPr id="2" name="Rectangle 1">
            <a:extLst>
              <a:ext uri="{FF2B5EF4-FFF2-40B4-BE49-F238E27FC236}">
                <a16:creationId xmlns:a16="http://schemas.microsoft.com/office/drawing/2014/main" id="{2F24116C-451A-3016-7BC8-C754203645D5}"/>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9" name="Title 1">
            <a:extLst>
              <a:ext uri="{FF2B5EF4-FFF2-40B4-BE49-F238E27FC236}">
                <a16:creationId xmlns:a16="http://schemas.microsoft.com/office/drawing/2014/main" id="{E0D35D92-2D74-08FE-4AE3-E68F91EA4E52}"/>
              </a:ext>
            </a:extLst>
          </p:cNvPr>
          <p:cNvSpPr>
            <a:spLocks noGrp="1"/>
          </p:cNvSpPr>
          <p:nvPr>
            <p:ph type="title"/>
          </p:nvPr>
        </p:nvSpPr>
        <p:spPr>
          <a:xfrm>
            <a:off x="1476531" y="8359"/>
            <a:ext cx="6543207" cy="523297"/>
          </a:xfrm>
        </p:spPr>
        <p:txBody>
          <a:bodyPr>
            <a:noAutofit/>
          </a:bodyPr>
          <a:lstStyle/>
          <a:p>
            <a:pPr algn="ctr"/>
            <a:r>
              <a:rPr lang="en-US" sz="2800" b="1" dirty="0">
                <a:solidFill>
                  <a:srgbClr val="0000FF"/>
                </a:solidFill>
              </a:rPr>
              <a:t>Quality: Dimensions</a:t>
            </a:r>
            <a:endParaRPr lang="en-US" sz="2800" b="1" dirty="0">
              <a:solidFill>
                <a:srgbClr val="0000CC"/>
              </a:solidFill>
            </a:endParaRPr>
          </a:p>
        </p:txBody>
      </p:sp>
      <p:graphicFrame>
        <p:nvGraphicFramePr>
          <p:cNvPr id="10" name="Table 9">
            <a:extLst>
              <a:ext uri="{FF2B5EF4-FFF2-40B4-BE49-F238E27FC236}">
                <a16:creationId xmlns:a16="http://schemas.microsoft.com/office/drawing/2014/main" id="{3F839955-32A2-C80C-B3AB-8A4DEB6BB3DC}"/>
              </a:ext>
            </a:extLst>
          </p:cNvPr>
          <p:cNvGraphicFramePr>
            <a:graphicFrameLocks noGrp="1"/>
          </p:cNvGraphicFramePr>
          <p:nvPr>
            <p:extLst>
              <p:ext uri="{D42A27DB-BD31-4B8C-83A1-F6EECF244321}">
                <p14:modId xmlns:p14="http://schemas.microsoft.com/office/powerpoint/2010/main" val="743791473"/>
              </p:ext>
            </p:extLst>
          </p:nvPr>
        </p:nvGraphicFramePr>
        <p:xfrm>
          <a:off x="1230833" y="957696"/>
          <a:ext cx="6121843" cy="2977220"/>
        </p:xfrm>
        <a:graphic>
          <a:graphicData uri="http://schemas.openxmlformats.org/drawingml/2006/table">
            <a:tbl>
              <a:tblPr firstRow="1" firstCol="1" bandRow="1">
                <a:tableStyleId>{5C22544A-7EE6-4342-B048-85BDC9FD1C3A}</a:tableStyleId>
              </a:tblPr>
              <a:tblGrid>
                <a:gridCol w="2703452">
                  <a:extLst>
                    <a:ext uri="{9D8B030D-6E8A-4147-A177-3AD203B41FA5}">
                      <a16:colId xmlns:a16="http://schemas.microsoft.com/office/drawing/2014/main" val="4278396337"/>
                    </a:ext>
                  </a:extLst>
                </a:gridCol>
                <a:gridCol w="3418391">
                  <a:extLst>
                    <a:ext uri="{9D8B030D-6E8A-4147-A177-3AD203B41FA5}">
                      <a16:colId xmlns:a16="http://schemas.microsoft.com/office/drawing/2014/main" val="1968622789"/>
                    </a:ext>
                  </a:extLst>
                </a:gridCol>
              </a:tblGrid>
              <a:tr h="297722">
                <a:tc>
                  <a:txBody>
                    <a:bodyPr/>
                    <a:lstStyle/>
                    <a:p>
                      <a:pPr>
                        <a:lnSpc>
                          <a:spcPct val="115000"/>
                        </a:lnSpc>
                        <a:spcAft>
                          <a:spcPts val="1000"/>
                        </a:spcAft>
                        <a:buNone/>
                      </a:pPr>
                      <a:r>
                        <a:rPr lang="en-US" sz="1800">
                          <a:solidFill>
                            <a:schemeClr val="tx1"/>
                          </a:solidFill>
                          <a:effectLst/>
                        </a:rPr>
                        <a:t>Manufacturing Industries</a:t>
                      </a:r>
                      <a:endParaRPr lang="en-IN" sz="180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1000"/>
                        </a:spcAft>
                        <a:buNone/>
                      </a:pPr>
                      <a:r>
                        <a:rPr lang="en-US" sz="1800">
                          <a:solidFill>
                            <a:schemeClr val="tx1"/>
                          </a:solidFill>
                          <a:effectLst/>
                        </a:rPr>
                        <a:t>Service Industries</a:t>
                      </a:r>
                      <a:endParaRPr lang="en-IN" sz="180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744435"/>
                  </a:ext>
                </a:extLst>
              </a:tr>
              <a:tr h="297722">
                <a:tc>
                  <a:txBody>
                    <a:bodyPr/>
                    <a:lstStyle/>
                    <a:p>
                      <a:pPr algn="ctr">
                        <a:lnSpc>
                          <a:spcPct val="115000"/>
                        </a:lnSpc>
                        <a:spcAft>
                          <a:spcPts val="1000"/>
                        </a:spcAft>
                        <a:buNone/>
                      </a:pPr>
                      <a:r>
                        <a:rPr lang="en-US" sz="1800" b="0" dirty="0">
                          <a:solidFill>
                            <a:schemeClr val="tx1"/>
                          </a:solidFill>
                          <a:effectLst/>
                        </a:rPr>
                        <a:t>Product Features</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buNone/>
                      </a:pPr>
                      <a:r>
                        <a:rPr lang="en-US" sz="1800" b="0" dirty="0">
                          <a:solidFill>
                            <a:schemeClr val="tx1"/>
                          </a:solidFill>
                          <a:effectLst/>
                        </a:rPr>
                        <a:t>Accuracy</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63841"/>
                  </a:ext>
                </a:extLst>
              </a:tr>
              <a:tr h="297722">
                <a:tc>
                  <a:txBody>
                    <a:bodyPr/>
                    <a:lstStyle/>
                    <a:p>
                      <a:pPr algn="ctr">
                        <a:lnSpc>
                          <a:spcPct val="115000"/>
                        </a:lnSpc>
                        <a:spcAft>
                          <a:spcPts val="1000"/>
                        </a:spcAft>
                        <a:buNone/>
                      </a:pPr>
                      <a:r>
                        <a:rPr lang="en-US" sz="1800" b="0">
                          <a:solidFill>
                            <a:schemeClr val="tx1"/>
                          </a:solidFill>
                          <a:effectLst/>
                        </a:rPr>
                        <a:t>Performance</a:t>
                      </a:r>
                      <a:endParaRPr lang="en-IN" sz="1800" b="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buNone/>
                      </a:pPr>
                      <a:r>
                        <a:rPr lang="en-US" sz="1800" b="0" dirty="0">
                          <a:solidFill>
                            <a:schemeClr val="tx1"/>
                          </a:solidFill>
                          <a:effectLst/>
                        </a:rPr>
                        <a:t>Timeliness</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9234002"/>
                  </a:ext>
                </a:extLst>
              </a:tr>
              <a:tr h="297722">
                <a:tc>
                  <a:txBody>
                    <a:bodyPr/>
                    <a:lstStyle/>
                    <a:p>
                      <a:pPr algn="ctr">
                        <a:lnSpc>
                          <a:spcPct val="115000"/>
                        </a:lnSpc>
                        <a:spcAft>
                          <a:spcPts val="1000"/>
                        </a:spcAft>
                        <a:buNone/>
                      </a:pPr>
                      <a:r>
                        <a:rPr lang="en-US" sz="1800" b="0" dirty="0">
                          <a:solidFill>
                            <a:schemeClr val="tx1"/>
                          </a:solidFill>
                          <a:effectLst/>
                        </a:rPr>
                        <a:t>Reliability</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buNone/>
                      </a:pPr>
                      <a:r>
                        <a:rPr lang="en-US" sz="1800" b="0" dirty="0">
                          <a:solidFill>
                            <a:schemeClr val="tx1"/>
                          </a:solidFill>
                          <a:effectLst/>
                        </a:rPr>
                        <a:t>Completeness</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9889812"/>
                  </a:ext>
                </a:extLst>
              </a:tr>
              <a:tr h="297722">
                <a:tc>
                  <a:txBody>
                    <a:bodyPr/>
                    <a:lstStyle/>
                    <a:p>
                      <a:pPr algn="ctr">
                        <a:lnSpc>
                          <a:spcPct val="115000"/>
                        </a:lnSpc>
                        <a:spcAft>
                          <a:spcPts val="1000"/>
                        </a:spcAft>
                        <a:buNone/>
                      </a:pPr>
                      <a:r>
                        <a:rPr lang="en-US" sz="1800" b="0">
                          <a:solidFill>
                            <a:schemeClr val="tx1"/>
                          </a:solidFill>
                          <a:effectLst/>
                        </a:rPr>
                        <a:t>Durability</a:t>
                      </a:r>
                      <a:endParaRPr lang="en-IN" sz="1800" b="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buNone/>
                      </a:pPr>
                      <a:r>
                        <a:rPr lang="en-US" sz="1800" b="0" dirty="0">
                          <a:solidFill>
                            <a:schemeClr val="tx1"/>
                          </a:solidFill>
                          <a:effectLst/>
                        </a:rPr>
                        <a:t>Friendliness and Courtesy</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108810"/>
                  </a:ext>
                </a:extLst>
              </a:tr>
              <a:tr h="297722">
                <a:tc>
                  <a:txBody>
                    <a:bodyPr/>
                    <a:lstStyle/>
                    <a:p>
                      <a:pPr algn="ctr">
                        <a:lnSpc>
                          <a:spcPct val="115000"/>
                        </a:lnSpc>
                        <a:spcAft>
                          <a:spcPts val="1000"/>
                        </a:spcAft>
                        <a:buNone/>
                      </a:pPr>
                      <a:r>
                        <a:rPr lang="en-US" sz="1800" b="0">
                          <a:solidFill>
                            <a:schemeClr val="tx1"/>
                          </a:solidFill>
                          <a:effectLst/>
                        </a:rPr>
                        <a:t>Ease of Use</a:t>
                      </a:r>
                      <a:endParaRPr lang="en-IN" sz="1800" b="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buNone/>
                      </a:pPr>
                      <a:r>
                        <a:rPr lang="en-US" sz="1800" b="0" dirty="0">
                          <a:solidFill>
                            <a:schemeClr val="tx1"/>
                          </a:solidFill>
                          <a:effectLst/>
                        </a:rPr>
                        <a:t>Anticipating Customer Needs</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8087646"/>
                  </a:ext>
                </a:extLst>
              </a:tr>
              <a:tr h="297722">
                <a:tc>
                  <a:txBody>
                    <a:bodyPr/>
                    <a:lstStyle/>
                    <a:p>
                      <a:pPr algn="ctr">
                        <a:lnSpc>
                          <a:spcPct val="115000"/>
                        </a:lnSpc>
                        <a:spcAft>
                          <a:spcPts val="1000"/>
                        </a:spcAft>
                        <a:buNone/>
                      </a:pPr>
                      <a:r>
                        <a:rPr lang="en-US" sz="1800" b="0">
                          <a:solidFill>
                            <a:schemeClr val="tx1"/>
                          </a:solidFill>
                          <a:effectLst/>
                        </a:rPr>
                        <a:t>Serviceability</a:t>
                      </a:r>
                      <a:endParaRPr lang="en-IN" sz="1800" b="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buNone/>
                      </a:pPr>
                      <a:r>
                        <a:rPr lang="en-US" sz="1800" b="0" dirty="0">
                          <a:solidFill>
                            <a:schemeClr val="tx1"/>
                          </a:solidFill>
                          <a:effectLst/>
                        </a:rPr>
                        <a:t>Knowledge of Server</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8750532"/>
                  </a:ext>
                </a:extLst>
              </a:tr>
              <a:tr h="297722">
                <a:tc>
                  <a:txBody>
                    <a:bodyPr/>
                    <a:lstStyle/>
                    <a:p>
                      <a:pPr algn="ctr">
                        <a:lnSpc>
                          <a:spcPct val="115000"/>
                        </a:lnSpc>
                        <a:spcAft>
                          <a:spcPts val="1000"/>
                        </a:spcAft>
                        <a:buNone/>
                      </a:pPr>
                      <a:r>
                        <a:rPr lang="en-US" sz="1800" b="0">
                          <a:solidFill>
                            <a:schemeClr val="tx1"/>
                          </a:solidFill>
                          <a:effectLst/>
                        </a:rPr>
                        <a:t>Esthetics</a:t>
                      </a:r>
                      <a:endParaRPr lang="en-IN" sz="1800" b="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buNone/>
                      </a:pPr>
                      <a:r>
                        <a:rPr lang="en-US" sz="1800" b="0" dirty="0">
                          <a:solidFill>
                            <a:schemeClr val="tx1"/>
                          </a:solidFill>
                          <a:effectLst/>
                        </a:rPr>
                        <a:t>Esthetics</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5980231"/>
                  </a:ext>
                </a:extLst>
              </a:tr>
              <a:tr h="297722">
                <a:tc>
                  <a:txBody>
                    <a:bodyPr/>
                    <a:lstStyle/>
                    <a:p>
                      <a:pPr algn="ctr">
                        <a:lnSpc>
                          <a:spcPct val="115000"/>
                        </a:lnSpc>
                        <a:spcAft>
                          <a:spcPts val="1000"/>
                        </a:spcAft>
                        <a:buNone/>
                      </a:pPr>
                      <a:r>
                        <a:rPr lang="en-US" sz="1800" b="0">
                          <a:solidFill>
                            <a:schemeClr val="tx1"/>
                          </a:solidFill>
                          <a:effectLst/>
                        </a:rPr>
                        <a:t>Availability</a:t>
                      </a:r>
                      <a:endParaRPr lang="en-IN" sz="1800" b="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buNone/>
                      </a:pPr>
                      <a:r>
                        <a:rPr lang="en-US" sz="1800" b="0" dirty="0">
                          <a:solidFill>
                            <a:schemeClr val="tx1"/>
                          </a:solidFill>
                          <a:effectLst/>
                        </a:rPr>
                        <a:t>Reputation</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2058283"/>
                  </a:ext>
                </a:extLst>
              </a:tr>
              <a:tr h="297722">
                <a:tc>
                  <a:txBody>
                    <a:bodyPr/>
                    <a:lstStyle/>
                    <a:p>
                      <a:pPr algn="ctr">
                        <a:lnSpc>
                          <a:spcPct val="115000"/>
                        </a:lnSpc>
                        <a:spcAft>
                          <a:spcPts val="1000"/>
                        </a:spcAft>
                        <a:buNone/>
                      </a:pPr>
                      <a:r>
                        <a:rPr lang="en-US" sz="1800" b="0">
                          <a:solidFill>
                            <a:schemeClr val="tx1"/>
                          </a:solidFill>
                          <a:effectLst/>
                        </a:rPr>
                        <a:t>Reputation</a:t>
                      </a:r>
                      <a:endParaRPr lang="en-IN" sz="1800" b="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1000"/>
                        </a:spcAft>
                        <a:buNone/>
                      </a:pPr>
                      <a:r>
                        <a:rPr lang="en-US" sz="1800" b="0" dirty="0">
                          <a:solidFill>
                            <a:schemeClr val="tx1"/>
                          </a:solidFill>
                          <a:effectLst/>
                        </a:rPr>
                        <a:t> </a:t>
                      </a:r>
                      <a:endParaRPr lang="en-IN" sz="1800" b="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03828"/>
                  </a:ext>
                </a:extLst>
              </a:tr>
            </a:tbl>
          </a:graphicData>
        </a:graphic>
      </p:graphicFrame>
    </p:spTree>
    <p:extLst>
      <p:ext uri="{BB962C8B-B14F-4D97-AF65-F5344CB8AC3E}">
        <p14:creationId xmlns:p14="http://schemas.microsoft.com/office/powerpoint/2010/main" val="346025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4BB93-3BD4-7F64-51CE-0C2832DB4C88}"/>
            </a:ext>
          </a:extLst>
        </p:cNvPr>
        <p:cNvGrpSpPr/>
        <p:nvPr/>
      </p:nvGrpSpPr>
      <p:grpSpPr>
        <a:xfrm>
          <a:off x="0" y="0"/>
          <a:ext cx="0" cy="0"/>
          <a:chOff x="0" y="0"/>
          <a:chExt cx="0" cy="0"/>
        </a:xfrm>
      </p:grpSpPr>
      <p:sp>
        <p:nvSpPr>
          <p:cNvPr id="10242" name="Title 1">
            <a:extLst>
              <a:ext uri="{FF2B5EF4-FFF2-40B4-BE49-F238E27FC236}">
                <a16:creationId xmlns:a16="http://schemas.microsoft.com/office/drawing/2014/main" id="{E2D18874-E6AA-A68D-11BF-9F8B76FDCCC2}"/>
              </a:ext>
            </a:extLst>
          </p:cNvPr>
          <p:cNvSpPr>
            <a:spLocks noGrp="1"/>
          </p:cNvSpPr>
          <p:nvPr>
            <p:ph type="title"/>
          </p:nvPr>
        </p:nvSpPr>
        <p:spPr>
          <a:xfrm>
            <a:off x="3035509" y="8359"/>
            <a:ext cx="2758190" cy="523297"/>
          </a:xfrm>
        </p:spPr>
        <p:txBody>
          <a:bodyPr>
            <a:noAutofit/>
          </a:bodyPr>
          <a:lstStyle/>
          <a:p>
            <a:pPr algn="ctr"/>
            <a:r>
              <a:rPr lang="en-US" sz="2800" b="1" dirty="0">
                <a:solidFill>
                  <a:srgbClr val="0000FF"/>
                </a:solidFill>
              </a:rPr>
              <a:t>Quality – History </a:t>
            </a:r>
            <a:endParaRPr lang="en-US" sz="2800" b="1" dirty="0">
              <a:solidFill>
                <a:srgbClr val="0000CC"/>
              </a:solidFill>
            </a:endParaRPr>
          </a:p>
        </p:txBody>
      </p:sp>
      <p:pic>
        <p:nvPicPr>
          <p:cNvPr id="7" name="Picture 6">
            <a:extLst>
              <a:ext uri="{FF2B5EF4-FFF2-40B4-BE49-F238E27FC236}">
                <a16:creationId xmlns:a16="http://schemas.microsoft.com/office/drawing/2014/main" id="{70AB8663-DC89-9F51-DE15-5031E90B9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2" name="Rectangle 1">
            <a:extLst>
              <a:ext uri="{FF2B5EF4-FFF2-40B4-BE49-F238E27FC236}">
                <a16:creationId xmlns:a16="http://schemas.microsoft.com/office/drawing/2014/main" id="{5087AD4C-F518-33AB-B726-1CB72A653DD2}"/>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pic>
        <p:nvPicPr>
          <p:cNvPr id="4098" name="Picture 2" descr="History of Quality - Quality Management ...">
            <a:extLst>
              <a:ext uri="{FF2B5EF4-FFF2-40B4-BE49-F238E27FC236}">
                <a16:creationId xmlns:a16="http://schemas.microsoft.com/office/drawing/2014/main" id="{A9C97C05-3112-4EDD-BA71-8221D61C1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23" y="455729"/>
            <a:ext cx="8089593" cy="1330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B7E19D0-27C7-2DC0-F6E8-E4453F8C2EE5}"/>
              </a:ext>
            </a:extLst>
          </p:cNvPr>
          <p:cNvPicPr>
            <a:picLocks noChangeAspect="1"/>
          </p:cNvPicPr>
          <p:nvPr/>
        </p:nvPicPr>
        <p:blipFill>
          <a:blip r:embed="rId4"/>
          <a:stretch>
            <a:fillRect/>
          </a:stretch>
        </p:blipFill>
        <p:spPr>
          <a:xfrm>
            <a:off x="2570813" y="1705321"/>
            <a:ext cx="4572000" cy="2889443"/>
          </a:xfrm>
          <a:prstGeom prst="rect">
            <a:avLst/>
          </a:prstGeom>
        </p:spPr>
      </p:pic>
      <p:sp>
        <p:nvSpPr>
          <p:cNvPr id="9" name="TextBox 8">
            <a:extLst>
              <a:ext uri="{FF2B5EF4-FFF2-40B4-BE49-F238E27FC236}">
                <a16:creationId xmlns:a16="http://schemas.microsoft.com/office/drawing/2014/main" id="{93101CAE-A685-1297-AE32-5F21F7C73E14}"/>
              </a:ext>
            </a:extLst>
          </p:cNvPr>
          <p:cNvSpPr txBox="1"/>
          <p:nvPr/>
        </p:nvSpPr>
        <p:spPr>
          <a:xfrm>
            <a:off x="116174" y="4482343"/>
            <a:ext cx="8911652" cy="400110"/>
          </a:xfrm>
          <a:prstGeom prst="rect">
            <a:avLst/>
          </a:prstGeom>
          <a:noFill/>
        </p:spPr>
        <p:txBody>
          <a:bodyPr wrap="square">
            <a:spAutoFit/>
          </a:bodyPr>
          <a:lstStyle/>
          <a:p>
            <a:r>
              <a:rPr lang="en-IN" sz="1000" dirty="0"/>
              <a:t>Ref: Four decades of research on quality: summarising, Trendspotting and looking ahead - Scientific Figure on ResearchGate. Available from: https://www.researchgate.net/figure/Depiction-of-QMs-historical-development-Weckenmann-et-al-2015_fig1_335290066 [accessed 8 Jul 2025]</a:t>
            </a:r>
          </a:p>
        </p:txBody>
      </p:sp>
    </p:spTree>
    <p:extLst>
      <p:ext uri="{BB962C8B-B14F-4D97-AF65-F5344CB8AC3E}">
        <p14:creationId xmlns:p14="http://schemas.microsoft.com/office/powerpoint/2010/main" val="347251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5D595-B8FD-2D4B-C06A-FB31F52EE8E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367E39E-BAD0-8AF7-932C-5DA869817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9A7379F5-DD29-6BDC-3D43-BE469DE25F76}"/>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5" name="Title 1">
            <a:extLst>
              <a:ext uri="{FF2B5EF4-FFF2-40B4-BE49-F238E27FC236}">
                <a16:creationId xmlns:a16="http://schemas.microsoft.com/office/drawing/2014/main" id="{A423F655-FAF2-0D1B-9EEB-489246F0F17A}"/>
              </a:ext>
            </a:extLst>
          </p:cNvPr>
          <p:cNvSpPr>
            <a:spLocks noGrp="1"/>
          </p:cNvSpPr>
          <p:nvPr>
            <p:ph type="title"/>
          </p:nvPr>
        </p:nvSpPr>
        <p:spPr>
          <a:xfrm>
            <a:off x="3035509" y="8359"/>
            <a:ext cx="3522688" cy="523297"/>
          </a:xfrm>
        </p:spPr>
        <p:txBody>
          <a:bodyPr>
            <a:noAutofit/>
          </a:bodyPr>
          <a:lstStyle/>
          <a:p>
            <a:pPr algn="ctr"/>
            <a:r>
              <a:rPr lang="en-US" sz="2800" b="1" dirty="0">
                <a:solidFill>
                  <a:srgbClr val="0000FF"/>
                </a:solidFill>
              </a:rPr>
              <a:t>Quality Management  </a:t>
            </a:r>
            <a:endParaRPr lang="en-US" sz="2800" b="1" dirty="0">
              <a:solidFill>
                <a:srgbClr val="0000CC"/>
              </a:solidFill>
            </a:endParaRPr>
          </a:p>
        </p:txBody>
      </p:sp>
      <p:sp>
        <p:nvSpPr>
          <p:cNvPr id="11" name="TextBox 10">
            <a:extLst>
              <a:ext uri="{FF2B5EF4-FFF2-40B4-BE49-F238E27FC236}">
                <a16:creationId xmlns:a16="http://schemas.microsoft.com/office/drawing/2014/main" id="{33597224-30D5-A40B-AC71-85142649A94C}"/>
              </a:ext>
            </a:extLst>
          </p:cNvPr>
          <p:cNvSpPr txBox="1"/>
          <p:nvPr/>
        </p:nvSpPr>
        <p:spPr>
          <a:xfrm>
            <a:off x="273569" y="309156"/>
            <a:ext cx="8750509" cy="4619854"/>
          </a:xfrm>
          <a:prstGeom prst="rect">
            <a:avLst/>
          </a:prstGeom>
          <a:noFill/>
        </p:spPr>
        <p:txBody>
          <a:bodyPr wrap="square">
            <a:spAutoFit/>
          </a:bodyPr>
          <a:lstStyle/>
          <a:p>
            <a:pPr marL="285750" marR="0" lvl="0" indent="-285750" algn="just" defTabSz="914400" rtl="0" eaLnBrk="0" fontAlgn="base" latinLnBrk="0" hangingPunct="0">
              <a:lnSpc>
                <a:spcPct val="150000"/>
              </a:lnSpc>
              <a:buClrTx/>
              <a:buSzTx/>
              <a:buFont typeface="Arial" panose="020B0604020202020204" pitchFamily="34" charset="0"/>
              <a:buChar char="•"/>
              <a:tabLst/>
            </a:pPr>
            <a:r>
              <a:rPr lang="en-US" altLang="en-US" sz="1800" b="1" dirty="0">
                <a:solidFill>
                  <a:srgbClr val="0070C0"/>
                </a:solidFill>
              </a:rPr>
              <a:t>ISO 9000:2015 : </a:t>
            </a:r>
            <a:r>
              <a:rPr lang="en-US" altLang="en-US" sz="1800" dirty="0"/>
              <a:t>Quality management is </a:t>
            </a:r>
            <a:r>
              <a:rPr lang="en-US" altLang="en-US" sz="1800" b="1" dirty="0">
                <a:solidFill>
                  <a:srgbClr val="0070C0"/>
                </a:solidFill>
              </a:rPr>
              <a:t>coordinated activities </a:t>
            </a:r>
            <a:r>
              <a:rPr lang="en-US" altLang="en-US" sz="1800" dirty="0"/>
              <a:t>to direct and control an organization with regard to quality.</a:t>
            </a:r>
          </a:p>
          <a:p>
            <a:pPr marL="285750" marR="0" lvl="0" indent="-285750" algn="just" defTabSz="914400" rtl="0" eaLnBrk="0" fontAlgn="base" latinLnBrk="0" hangingPunct="0">
              <a:lnSpc>
                <a:spcPct val="150000"/>
              </a:lnSpc>
              <a:buClrTx/>
              <a:buSzTx/>
              <a:buFont typeface="Arial" panose="020B0604020202020204" pitchFamily="34" charset="0"/>
              <a:buChar char="•"/>
              <a:tabLst/>
            </a:pPr>
            <a:r>
              <a:rPr lang="en-US" altLang="en-US" sz="1800" dirty="0"/>
              <a:t>This includes </a:t>
            </a:r>
            <a:r>
              <a:rPr lang="en-US" altLang="en-US" sz="1800" b="1" dirty="0">
                <a:solidFill>
                  <a:srgbClr val="0070C0"/>
                </a:solidFill>
              </a:rPr>
              <a:t>establishing </a:t>
            </a:r>
            <a:r>
              <a:rPr lang="en-US" altLang="en-US" sz="1800" dirty="0"/>
              <a:t>a quality policy and quality objectives, and implementing quality planning, control, assurance, and improvement.</a:t>
            </a:r>
          </a:p>
          <a:p>
            <a:pPr marL="285750" lvl="0" indent="-285750" algn="just" defTabSz="914400" eaLnBrk="0" fontAlgn="base" hangingPunct="0">
              <a:lnSpc>
                <a:spcPct val="150000"/>
              </a:lnSpc>
              <a:buFont typeface="Arial" panose="020B0604020202020204" pitchFamily="34" charset="0"/>
              <a:buChar char="•"/>
            </a:pPr>
            <a:r>
              <a:rPr lang="en-US" sz="1800" dirty="0"/>
              <a:t>Quality management is how a </a:t>
            </a:r>
            <a:r>
              <a:rPr lang="en-US" sz="1800" b="1" dirty="0">
                <a:solidFill>
                  <a:srgbClr val="0070C0"/>
                </a:solidFill>
              </a:rPr>
              <a:t>company ensures </a:t>
            </a:r>
            <a:r>
              <a:rPr lang="en-US" sz="1800" dirty="0"/>
              <a:t>that its products or services consistently meet customer expectations and comply with regulations.</a:t>
            </a:r>
          </a:p>
          <a:p>
            <a:pPr marL="285750" indent="-285750" algn="just">
              <a:lnSpc>
                <a:spcPct val="150000"/>
              </a:lnSpc>
              <a:buFont typeface="Arial" panose="020B0604020202020204" pitchFamily="34" charset="0"/>
              <a:buChar char="•"/>
            </a:pPr>
            <a:r>
              <a:rPr lang="en-US" sz="1800" dirty="0"/>
              <a:t>Key Components of Quality Management:</a:t>
            </a:r>
          </a:p>
          <a:p>
            <a:pPr marL="628650" lvl="1" indent="-285750" algn="just">
              <a:lnSpc>
                <a:spcPct val="150000"/>
              </a:lnSpc>
              <a:buFont typeface="Arial" panose="020B0604020202020204" pitchFamily="34" charset="0"/>
              <a:buChar char="•"/>
            </a:pPr>
            <a:r>
              <a:rPr lang="en-US" sz="1800" b="1" dirty="0">
                <a:solidFill>
                  <a:srgbClr val="0070C0"/>
                </a:solidFill>
              </a:rPr>
              <a:t>Quality Planning </a:t>
            </a:r>
            <a:r>
              <a:rPr lang="en-US" sz="1800" dirty="0"/>
              <a:t>– Defining quality standards and how to meet them.</a:t>
            </a:r>
          </a:p>
          <a:p>
            <a:pPr marL="628650" lvl="1" indent="-285750" algn="just">
              <a:lnSpc>
                <a:spcPct val="150000"/>
              </a:lnSpc>
              <a:buFont typeface="Arial" panose="020B0604020202020204" pitchFamily="34" charset="0"/>
              <a:buChar char="•"/>
            </a:pPr>
            <a:r>
              <a:rPr lang="en-US" sz="1800" b="1" dirty="0">
                <a:solidFill>
                  <a:srgbClr val="0070C0"/>
                </a:solidFill>
              </a:rPr>
              <a:t>Quality Assurance </a:t>
            </a:r>
            <a:r>
              <a:rPr lang="en-US" sz="1800" dirty="0"/>
              <a:t>– Systematic activities to build confidence in product quality.</a:t>
            </a:r>
          </a:p>
          <a:p>
            <a:pPr marL="628650" lvl="1" indent="-285750" algn="just">
              <a:lnSpc>
                <a:spcPct val="150000"/>
              </a:lnSpc>
              <a:buFont typeface="Arial" panose="020B0604020202020204" pitchFamily="34" charset="0"/>
              <a:buChar char="•"/>
            </a:pPr>
            <a:r>
              <a:rPr lang="en-US" sz="1800" b="1" dirty="0">
                <a:solidFill>
                  <a:srgbClr val="0070C0"/>
                </a:solidFill>
              </a:rPr>
              <a:t>Quality Control </a:t>
            </a:r>
            <a:r>
              <a:rPr lang="en-US" sz="1800" dirty="0"/>
              <a:t>– Operational techniques to meet quality requirements.</a:t>
            </a:r>
          </a:p>
          <a:p>
            <a:pPr marL="628650" lvl="1" indent="-285750" algn="just">
              <a:lnSpc>
                <a:spcPct val="150000"/>
              </a:lnSpc>
              <a:buFont typeface="Arial" panose="020B0604020202020204" pitchFamily="34" charset="0"/>
              <a:buChar char="•"/>
            </a:pPr>
            <a:r>
              <a:rPr lang="en-US" sz="1800" b="1" dirty="0">
                <a:solidFill>
                  <a:srgbClr val="0070C0"/>
                </a:solidFill>
              </a:rPr>
              <a:t>Quality Improvement </a:t>
            </a:r>
            <a:r>
              <a:rPr lang="en-US" sz="1800" dirty="0"/>
              <a:t>– Ongoing efforts to improve products, services, or processes.</a:t>
            </a:r>
            <a:endParaRPr kumimoji="0" lang="en-US" altLang="en-US"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47874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BEAF1-C677-C69B-8B4E-D9BA0DF4456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3B952E8-CF1F-FAEF-7678-89C521FEF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472190" cy="533914"/>
          </a:xfrm>
          <a:prstGeom prst="rect">
            <a:avLst/>
          </a:prstGeom>
        </p:spPr>
      </p:pic>
      <p:sp>
        <p:nvSpPr>
          <p:cNvPr id="2" name="Rectangle 1">
            <a:extLst>
              <a:ext uri="{FF2B5EF4-FFF2-40B4-BE49-F238E27FC236}">
                <a16:creationId xmlns:a16="http://schemas.microsoft.com/office/drawing/2014/main" id="{59CFBB4C-184E-9499-32AA-6773D4B36005}"/>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pic>
        <p:nvPicPr>
          <p:cNvPr id="6" name="Picture 5">
            <a:extLst>
              <a:ext uri="{FF2B5EF4-FFF2-40B4-BE49-F238E27FC236}">
                <a16:creationId xmlns:a16="http://schemas.microsoft.com/office/drawing/2014/main" id="{4E6B5E8A-ED32-91CF-F0C0-EEFEA63881DF}"/>
              </a:ext>
            </a:extLst>
          </p:cNvPr>
          <p:cNvPicPr>
            <a:picLocks noChangeAspect="1"/>
          </p:cNvPicPr>
          <p:nvPr/>
        </p:nvPicPr>
        <p:blipFill>
          <a:blip r:embed="rId3"/>
          <a:stretch>
            <a:fillRect/>
          </a:stretch>
        </p:blipFill>
        <p:spPr>
          <a:xfrm>
            <a:off x="1927652" y="531655"/>
            <a:ext cx="5417529" cy="4348539"/>
          </a:xfrm>
          <a:prstGeom prst="rect">
            <a:avLst/>
          </a:prstGeom>
        </p:spPr>
      </p:pic>
      <p:sp>
        <p:nvSpPr>
          <p:cNvPr id="10" name="Title 1">
            <a:extLst>
              <a:ext uri="{FF2B5EF4-FFF2-40B4-BE49-F238E27FC236}">
                <a16:creationId xmlns:a16="http://schemas.microsoft.com/office/drawing/2014/main" id="{A15CF9D3-9235-260F-E1AA-D55C6A8E7558}"/>
              </a:ext>
            </a:extLst>
          </p:cNvPr>
          <p:cNvSpPr>
            <a:spLocks noGrp="1"/>
          </p:cNvSpPr>
          <p:nvPr>
            <p:ph type="title"/>
          </p:nvPr>
        </p:nvSpPr>
        <p:spPr>
          <a:xfrm>
            <a:off x="3035509" y="8359"/>
            <a:ext cx="2758190" cy="523297"/>
          </a:xfrm>
        </p:spPr>
        <p:txBody>
          <a:bodyPr>
            <a:noAutofit/>
          </a:bodyPr>
          <a:lstStyle/>
          <a:p>
            <a:pPr algn="ctr"/>
            <a:r>
              <a:rPr lang="en-US" sz="2800" b="1" dirty="0">
                <a:solidFill>
                  <a:srgbClr val="0000FF"/>
                </a:solidFill>
              </a:rPr>
              <a:t>Quality – Benefits</a:t>
            </a:r>
            <a:endParaRPr lang="en-US" sz="2800" b="1" dirty="0">
              <a:solidFill>
                <a:srgbClr val="0000CC"/>
              </a:solidFill>
            </a:endParaRPr>
          </a:p>
        </p:txBody>
      </p:sp>
    </p:spTree>
    <p:extLst>
      <p:ext uri="{BB962C8B-B14F-4D97-AF65-F5344CB8AC3E}">
        <p14:creationId xmlns:p14="http://schemas.microsoft.com/office/powerpoint/2010/main" val="273984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57396-3E68-50CB-F43A-D10D8F81FB6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03EAEC1-4119-5ABD-F084-CA83F8EF8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F3BCE97C-FC60-CF65-1A6F-421D2B4ADBF3}"/>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5" name="Title 1">
            <a:extLst>
              <a:ext uri="{FF2B5EF4-FFF2-40B4-BE49-F238E27FC236}">
                <a16:creationId xmlns:a16="http://schemas.microsoft.com/office/drawing/2014/main" id="{F29137E1-0C8E-2561-C7F8-F92BC9374324}"/>
              </a:ext>
            </a:extLst>
          </p:cNvPr>
          <p:cNvSpPr>
            <a:spLocks noGrp="1"/>
          </p:cNvSpPr>
          <p:nvPr>
            <p:ph type="title"/>
          </p:nvPr>
        </p:nvSpPr>
        <p:spPr>
          <a:xfrm>
            <a:off x="3035509" y="8359"/>
            <a:ext cx="2758190" cy="523297"/>
          </a:xfrm>
        </p:spPr>
        <p:txBody>
          <a:bodyPr>
            <a:noAutofit/>
          </a:bodyPr>
          <a:lstStyle/>
          <a:p>
            <a:pPr algn="ctr"/>
            <a:r>
              <a:rPr lang="en-US" sz="2800" b="1" dirty="0">
                <a:solidFill>
                  <a:srgbClr val="0000FF"/>
                </a:solidFill>
              </a:rPr>
              <a:t>Quality Control </a:t>
            </a:r>
            <a:endParaRPr lang="en-US" sz="2800" b="1" dirty="0">
              <a:solidFill>
                <a:srgbClr val="0000CC"/>
              </a:solidFill>
            </a:endParaRPr>
          </a:p>
        </p:txBody>
      </p:sp>
      <p:sp>
        <p:nvSpPr>
          <p:cNvPr id="4" name="TextBox 3">
            <a:extLst>
              <a:ext uri="{FF2B5EF4-FFF2-40B4-BE49-F238E27FC236}">
                <a16:creationId xmlns:a16="http://schemas.microsoft.com/office/drawing/2014/main" id="{3893D05B-BE0B-D466-9D41-F8F754F24468}"/>
              </a:ext>
            </a:extLst>
          </p:cNvPr>
          <p:cNvSpPr txBox="1"/>
          <p:nvPr/>
        </p:nvSpPr>
        <p:spPr>
          <a:xfrm>
            <a:off x="89941" y="506379"/>
            <a:ext cx="8829206" cy="1200329"/>
          </a:xfrm>
          <a:prstGeom prst="rect">
            <a:avLst/>
          </a:prstGeom>
          <a:noFill/>
        </p:spPr>
        <p:txBody>
          <a:bodyPr wrap="square">
            <a:spAutoFit/>
          </a:bodyPr>
          <a:lstStyle/>
          <a:p>
            <a:pPr marL="285750" indent="-285750" algn="just">
              <a:buFont typeface="Arial" panose="020B0604020202020204" pitchFamily="34" charset="0"/>
              <a:buChar char="•"/>
            </a:pPr>
            <a:r>
              <a:rPr lang="en-US" sz="1800" b="1" dirty="0"/>
              <a:t>Quality Control</a:t>
            </a:r>
            <a:r>
              <a:rPr lang="en-US" sz="1800" dirty="0"/>
              <a:t> is essentially the activities and techniques employed to achieve and maintain the quality of a product, process, or service. </a:t>
            </a:r>
          </a:p>
          <a:p>
            <a:pPr marL="285750" indent="-285750" algn="just">
              <a:buFont typeface="Arial" panose="020B0604020202020204" pitchFamily="34" charset="0"/>
              <a:buChar char="•"/>
            </a:pPr>
            <a:r>
              <a:rPr lang="en-US" sz="1800" dirty="0"/>
              <a:t>It involves the monitoring activity, but also concerns finding and eliminating causes of quality problems so that requirements of customers are continuously met.</a:t>
            </a:r>
            <a:endParaRPr lang="en-IN" sz="1800" dirty="0"/>
          </a:p>
        </p:txBody>
      </p:sp>
      <p:pic>
        <p:nvPicPr>
          <p:cNvPr id="8" name="Picture 7">
            <a:extLst>
              <a:ext uri="{FF2B5EF4-FFF2-40B4-BE49-F238E27FC236}">
                <a16:creationId xmlns:a16="http://schemas.microsoft.com/office/drawing/2014/main" id="{E53D6742-FB7B-C324-475A-3853A82ADBD4}"/>
              </a:ext>
            </a:extLst>
          </p:cNvPr>
          <p:cNvPicPr>
            <a:picLocks noChangeAspect="1"/>
          </p:cNvPicPr>
          <p:nvPr/>
        </p:nvPicPr>
        <p:blipFill>
          <a:blip r:embed="rId3"/>
          <a:stretch>
            <a:fillRect/>
          </a:stretch>
        </p:blipFill>
        <p:spPr>
          <a:xfrm>
            <a:off x="2113612" y="1706709"/>
            <a:ext cx="4478089" cy="3175746"/>
          </a:xfrm>
          <a:prstGeom prst="rect">
            <a:avLst/>
          </a:prstGeom>
        </p:spPr>
      </p:pic>
    </p:spTree>
    <p:extLst>
      <p:ext uri="{BB962C8B-B14F-4D97-AF65-F5344CB8AC3E}">
        <p14:creationId xmlns:p14="http://schemas.microsoft.com/office/powerpoint/2010/main" val="288857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26A70-7764-20B1-ECC5-B33FD9BBFEA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3F703EA-AA34-3A98-B798-C2BAD2418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472190" cy="533914"/>
          </a:xfrm>
          <a:prstGeom prst="rect">
            <a:avLst/>
          </a:prstGeom>
        </p:spPr>
      </p:pic>
      <p:sp>
        <p:nvSpPr>
          <p:cNvPr id="2" name="Rectangle 1">
            <a:extLst>
              <a:ext uri="{FF2B5EF4-FFF2-40B4-BE49-F238E27FC236}">
                <a16:creationId xmlns:a16="http://schemas.microsoft.com/office/drawing/2014/main" id="{CD0D9490-85A6-75B7-B83E-1994B626B1A8}"/>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9" name="Title 1">
            <a:extLst>
              <a:ext uri="{FF2B5EF4-FFF2-40B4-BE49-F238E27FC236}">
                <a16:creationId xmlns:a16="http://schemas.microsoft.com/office/drawing/2014/main" id="{62F68247-552C-6A4C-1365-A80893CA9544}"/>
              </a:ext>
            </a:extLst>
          </p:cNvPr>
          <p:cNvSpPr>
            <a:spLocks noGrp="1"/>
          </p:cNvSpPr>
          <p:nvPr>
            <p:ph type="title"/>
          </p:nvPr>
        </p:nvSpPr>
        <p:spPr>
          <a:xfrm>
            <a:off x="3035509" y="8359"/>
            <a:ext cx="2758190" cy="523297"/>
          </a:xfrm>
        </p:spPr>
        <p:txBody>
          <a:bodyPr>
            <a:noAutofit/>
          </a:bodyPr>
          <a:lstStyle/>
          <a:p>
            <a:pPr algn="ctr"/>
            <a:r>
              <a:rPr lang="en-US" sz="2800" b="1" dirty="0">
                <a:solidFill>
                  <a:srgbClr val="0000FF"/>
                </a:solidFill>
              </a:rPr>
              <a:t>Quality Assurance </a:t>
            </a:r>
            <a:endParaRPr lang="en-US" sz="2800" b="1" dirty="0">
              <a:solidFill>
                <a:srgbClr val="0000CC"/>
              </a:solidFill>
            </a:endParaRPr>
          </a:p>
        </p:txBody>
      </p:sp>
      <p:sp>
        <p:nvSpPr>
          <p:cNvPr id="11" name="TextBox 10">
            <a:extLst>
              <a:ext uri="{FF2B5EF4-FFF2-40B4-BE49-F238E27FC236}">
                <a16:creationId xmlns:a16="http://schemas.microsoft.com/office/drawing/2014/main" id="{9E3F1F18-AD7E-B39E-09EB-E28DEFE71CCF}"/>
              </a:ext>
            </a:extLst>
          </p:cNvPr>
          <p:cNvSpPr txBox="1"/>
          <p:nvPr/>
        </p:nvSpPr>
        <p:spPr>
          <a:xfrm>
            <a:off x="179882" y="431926"/>
            <a:ext cx="8694295" cy="3599703"/>
          </a:xfrm>
          <a:prstGeom prst="rect">
            <a:avLst/>
          </a:prstGeom>
          <a:noFill/>
        </p:spPr>
        <p:txBody>
          <a:bodyPr wrap="square">
            <a:spAutoFit/>
          </a:bodyPr>
          <a:lstStyle/>
          <a:p>
            <a:pPr marL="285750" indent="-285750" algn="just">
              <a:lnSpc>
                <a:spcPts val="2500"/>
              </a:lnSpc>
              <a:buFont typeface="Arial" panose="020B0604020202020204" pitchFamily="34" charset="0"/>
              <a:buChar char="•"/>
            </a:pPr>
            <a:r>
              <a:rPr lang="en-US" sz="1800" b="1" dirty="0">
                <a:solidFill>
                  <a:srgbClr val="0070C0"/>
                </a:solidFill>
              </a:rPr>
              <a:t>Quality assurance (QA) </a:t>
            </a:r>
            <a:r>
              <a:rPr lang="en-US" sz="1800" dirty="0"/>
              <a:t>is any systematic process of determining whether a product or service meets specified requirements. </a:t>
            </a:r>
          </a:p>
          <a:p>
            <a:pPr marL="285750" indent="-285750" algn="just">
              <a:lnSpc>
                <a:spcPts val="2500"/>
              </a:lnSpc>
              <a:buFont typeface="Arial" panose="020B0604020202020204" pitchFamily="34" charset="0"/>
              <a:buChar char="•"/>
            </a:pPr>
            <a:r>
              <a:rPr lang="en-US" sz="1800" dirty="0"/>
              <a:t>QA </a:t>
            </a:r>
            <a:r>
              <a:rPr lang="en-US" sz="1800" b="1" dirty="0">
                <a:solidFill>
                  <a:srgbClr val="0070C0"/>
                </a:solidFill>
              </a:rPr>
              <a:t>establishes and maintains </a:t>
            </a:r>
            <a:r>
              <a:rPr lang="en-US" sz="1800" dirty="0"/>
              <a:t>set requirements for developing or manufacturing reliable products.</a:t>
            </a:r>
          </a:p>
          <a:p>
            <a:pPr marL="285750" indent="-285750" algn="just">
              <a:lnSpc>
                <a:spcPts val="2500"/>
              </a:lnSpc>
              <a:buFont typeface="Arial" panose="020B0604020202020204" pitchFamily="34" charset="0"/>
              <a:buChar char="•"/>
            </a:pPr>
            <a:r>
              <a:rPr lang="en-US" sz="1800" dirty="0"/>
              <a:t>A quality assurance process is meant to increase customer confidence and a company's credibility while </a:t>
            </a:r>
            <a:r>
              <a:rPr lang="en-US" sz="1800" b="1" dirty="0">
                <a:solidFill>
                  <a:srgbClr val="0070C0"/>
                </a:solidFill>
              </a:rPr>
              <a:t>improving work processes </a:t>
            </a:r>
            <a:r>
              <a:rPr lang="en-US" sz="1800" dirty="0"/>
              <a:t>and efficiency. </a:t>
            </a:r>
          </a:p>
          <a:p>
            <a:pPr marL="285750" indent="-285750" algn="just">
              <a:lnSpc>
                <a:spcPts val="2500"/>
              </a:lnSpc>
              <a:buFont typeface="Arial" panose="020B0604020202020204" pitchFamily="34" charset="0"/>
              <a:buChar char="•"/>
            </a:pPr>
            <a:r>
              <a:rPr lang="en-US" sz="1800" dirty="0"/>
              <a:t>It also helps a company compete in its market.</a:t>
            </a:r>
          </a:p>
          <a:p>
            <a:pPr marL="285750" indent="-285750" algn="just">
              <a:lnSpc>
                <a:spcPts val="2500"/>
              </a:lnSpc>
              <a:buFont typeface="Arial" panose="020B0604020202020204" pitchFamily="34" charset="0"/>
              <a:buChar char="•"/>
            </a:pPr>
            <a:r>
              <a:rPr lang="en-US" sz="1800" dirty="0"/>
              <a:t>The International Organization for Standardization (ISO) is a </a:t>
            </a:r>
            <a:r>
              <a:rPr lang="en-US" sz="1800" b="1" dirty="0">
                <a:solidFill>
                  <a:srgbClr val="0070C0"/>
                </a:solidFill>
              </a:rPr>
              <a:t>driving force </a:t>
            </a:r>
            <a:r>
              <a:rPr lang="en-US" sz="1800" dirty="0"/>
              <a:t>behind QA practices and mapping the processes used to implement QA. </a:t>
            </a:r>
          </a:p>
          <a:p>
            <a:pPr marL="285750" indent="-285750" algn="just">
              <a:lnSpc>
                <a:spcPts val="2500"/>
              </a:lnSpc>
              <a:buFont typeface="Arial" panose="020B0604020202020204" pitchFamily="34" charset="0"/>
              <a:buChar char="•"/>
            </a:pPr>
            <a:r>
              <a:rPr lang="en-US" sz="1800" dirty="0"/>
              <a:t>QA is often paired with the ISO 9000 international standard. </a:t>
            </a:r>
          </a:p>
          <a:p>
            <a:pPr marL="285750" indent="-285750" algn="just">
              <a:lnSpc>
                <a:spcPts val="2500"/>
              </a:lnSpc>
              <a:buFont typeface="Arial" panose="020B0604020202020204" pitchFamily="34" charset="0"/>
              <a:buChar char="•"/>
            </a:pPr>
            <a:r>
              <a:rPr lang="en-US" sz="1800" dirty="0"/>
              <a:t>Many companies use ISO 9000 to ensure their QA system is in place and effective.</a:t>
            </a:r>
          </a:p>
        </p:txBody>
      </p:sp>
    </p:spTree>
    <p:extLst>
      <p:ext uri="{BB962C8B-B14F-4D97-AF65-F5344CB8AC3E}">
        <p14:creationId xmlns:p14="http://schemas.microsoft.com/office/powerpoint/2010/main" val="4151775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374F-754E-5A13-7747-2DFE1591D93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7454EC4-F692-9F93-BF73-99AF2A9C3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617F4629-CF68-9573-B0D3-8F0D42E05613}"/>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5" name="Title 1">
            <a:extLst>
              <a:ext uri="{FF2B5EF4-FFF2-40B4-BE49-F238E27FC236}">
                <a16:creationId xmlns:a16="http://schemas.microsoft.com/office/drawing/2014/main" id="{521E5CE6-529D-C2BE-8B87-EAAD8631F15C}"/>
              </a:ext>
            </a:extLst>
          </p:cNvPr>
          <p:cNvSpPr>
            <a:spLocks noGrp="1"/>
          </p:cNvSpPr>
          <p:nvPr>
            <p:ph type="title"/>
          </p:nvPr>
        </p:nvSpPr>
        <p:spPr>
          <a:xfrm>
            <a:off x="3035509" y="8359"/>
            <a:ext cx="3537678" cy="523297"/>
          </a:xfrm>
        </p:spPr>
        <p:txBody>
          <a:bodyPr>
            <a:noAutofit/>
          </a:bodyPr>
          <a:lstStyle/>
          <a:p>
            <a:pPr algn="ctr"/>
            <a:r>
              <a:rPr lang="en-US" sz="2800" b="1" dirty="0">
                <a:solidFill>
                  <a:srgbClr val="0000FF"/>
                </a:solidFill>
              </a:rPr>
              <a:t>Quality – The journey </a:t>
            </a:r>
            <a:endParaRPr lang="en-US" sz="2800" b="1" dirty="0">
              <a:solidFill>
                <a:srgbClr val="0000CC"/>
              </a:solidFill>
            </a:endParaRPr>
          </a:p>
        </p:txBody>
      </p:sp>
      <p:pic>
        <p:nvPicPr>
          <p:cNvPr id="14338" name="Picture 2" descr="History Of TQM">
            <a:extLst>
              <a:ext uri="{FF2B5EF4-FFF2-40B4-BE49-F238E27FC236}">
                <a16:creationId xmlns:a16="http://schemas.microsoft.com/office/drawing/2014/main" id="{E6BA4F82-A87E-C3A5-76C7-CEA096D2D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374" y="671764"/>
            <a:ext cx="7027024" cy="395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84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876C4-6AA5-BEF2-BB16-0F040B1AE19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3AC74E7-23B3-FE51-F0C9-80E187BD9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4B60C01D-67EA-12EB-7ABB-70507CD2D477}"/>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6" name="Title 1">
            <a:extLst>
              <a:ext uri="{FF2B5EF4-FFF2-40B4-BE49-F238E27FC236}">
                <a16:creationId xmlns:a16="http://schemas.microsoft.com/office/drawing/2014/main" id="{82F79044-E6E7-429F-6DA0-1EDCB10E73EE}"/>
              </a:ext>
            </a:extLst>
          </p:cNvPr>
          <p:cNvSpPr>
            <a:spLocks noGrp="1"/>
          </p:cNvSpPr>
          <p:nvPr>
            <p:ph type="title"/>
          </p:nvPr>
        </p:nvSpPr>
        <p:spPr>
          <a:xfrm>
            <a:off x="2698230" y="0"/>
            <a:ext cx="4009868" cy="523297"/>
          </a:xfrm>
        </p:spPr>
        <p:txBody>
          <a:bodyPr>
            <a:noAutofit/>
          </a:bodyPr>
          <a:lstStyle/>
          <a:p>
            <a:pPr algn="ctr"/>
            <a:r>
              <a:rPr lang="en-US" sz="2800" b="1" dirty="0">
                <a:solidFill>
                  <a:srgbClr val="0000FF"/>
                </a:solidFill>
              </a:rPr>
              <a:t>Total Quality Management</a:t>
            </a:r>
            <a:endParaRPr lang="en-US" sz="2800" b="1" dirty="0">
              <a:solidFill>
                <a:srgbClr val="0000CC"/>
              </a:solidFill>
            </a:endParaRPr>
          </a:p>
        </p:txBody>
      </p:sp>
      <p:sp>
        <p:nvSpPr>
          <p:cNvPr id="9" name="TextBox 8">
            <a:extLst>
              <a:ext uri="{FF2B5EF4-FFF2-40B4-BE49-F238E27FC236}">
                <a16:creationId xmlns:a16="http://schemas.microsoft.com/office/drawing/2014/main" id="{CBCD000D-80B6-ADEE-C087-5ACD395049EA}"/>
              </a:ext>
            </a:extLst>
          </p:cNvPr>
          <p:cNvSpPr txBox="1"/>
          <p:nvPr/>
        </p:nvSpPr>
        <p:spPr>
          <a:xfrm>
            <a:off x="119921" y="395382"/>
            <a:ext cx="8904158" cy="4561505"/>
          </a:xfrm>
          <a:prstGeom prst="rect">
            <a:avLst/>
          </a:prstGeom>
          <a:noFill/>
        </p:spPr>
        <p:txBody>
          <a:bodyPr wrap="square">
            <a:spAutoFit/>
          </a:bodyPr>
          <a:lstStyle/>
          <a:p>
            <a:pPr marL="285750" indent="-285750" algn="just">
              <a:lnSpc>
                <a:spcPts val="2500"/>
              </a:lnSpc>
              <a:buFont typeface="Arial" panose="020B0604020202020204" pitchFamily="34" charset="0"/>
              <a:buChar char="•"/>
            </a:pPr>
            <a:r>
              <a:rPr lang="en-US" sz="1800" dirty="0"/>
              <a:t>Total quality management (TQM) is the </a:t>
            </a:r>
            <a:r>
              <a:rPr lang="en-US" sz="1800" b="1" dirty="0">
                <a:solidFill>
                  <a:srgbClr val="0070C0"/>
                </a:solidFill>
              </a:rPr>
              <a:t>continual process </a:t>
            </a:r>
            <a:r>
              <a:rPr lang="en-US" sz="1800" dirty="0"/>
              <a:t>of detecting and reducing or eliminating errors in manufacturing. </a:t>
            </a:r>
          </a:p>
          <a:p>
            <a:pPr marL="285750" indent="-285750" algn="just">
              <a:lnSpc>
                <a:spcPts val="2500"/>
              </a:lnSpc>
              <a:buFont typeface="Arial" panose="020B0604020202020204" pitchFamily="34" charset="0"/>
              <a:buChar char="•"/>
            </a:pPr>
            <a:r>
              <a:rPr lang="en-US" sz="1800" dirty="0"/>
              <a:t>Total qua</a:t>
            </a:r>
            <a:r>
              <a:rPr lang="en-US" sz="1800" dirty="0">
                <a:hlinkClick r:id="rId3">
                  <a:extLst>
                    <a:ext uri="{A12FA001-AC4F-418D-AE19-62706E023703}">
                      <ahyp:hlinkClr xmlns:ahyp="http://schemas.microsoft.com/office/drawing/2018/hyperlinkcolor" val="tx"/>
                    </a:ext>
                  </a:extLst>
                </a:hlinkClick>
              </a:rPr>
              <a:t>l</a:t>
            </a:r>
            <a:r>
              <a:rPr lang="en-US" sz="1800" dirty="0"/>
              <a:t>ity management aims to hold all parties involved in the production process </a:t>
            </a:r>
            <a:r>
              <a:rPr lang="en-US" sz="1800" b="1" dirty="0">
                <a:solidFill>
                  <a:srgbClr val="0070C0"/>
                </a:solidFill>
              </a:rPr>
              <a:t>accountable</a:t>
            </a:r>
            <a:r>
              <a:rPr lang="en-US" sz="1800" dirty="0"/>
              <a:t> for the overall quality of the final product or service.</a:t>
            </a:r>
          </a:p>
          <a:p>
            <a:pPr marL="285750" indent="-285750" algn="just">
              <a:lnSpc>
                <a:spcPts val="2500"/>
              </a:lnSpc>
              <a:buFont typeface="Arial" panose="020B0604020202020204" pitchFamily="34" charset="0"/>
              <a:buChar char="•"/>
            </a:pPr>
            <a:r>
              <a:rPr lang="en-US" sz="1800" dirty="0"/>
              <a:t>Total Quality Management (TQM) is also referred to as </a:t>
            </a:r>
            <a:r>
              <a:rPr lang="en-US" sz="1800" b="1" dirty="0">
                <a:solidFill>
                  <a:srgbClr val="0070C0"/>
                </a:solidFill>
              </a:rPr>
              <a:t>total productive maintenance</a:t>
            </a:r>
            <a:r>
              <a:rPr lang="en-US" sz="1800" dirty="0"/>
              <a:t>. </a:t>
            </a:r>
          </a:p>
          <a:p>
            <a:pPr marL="285750" indent="-285750" algn="just">
              <a:lnSpc>
                <a:spcPts val="2500"/>
              </a:lnSpc>
              <a:buFont typeface="Arial" panose="020B0604020202020204" pitchFamily="34" charset="0"/>
              <a:buChar char="•"/>
            </a:pPr>
            <a:r>
              <a:rPr lang="en-US" sz="1800" dirty="0"/>
              <a:t>It is the approach of the management to </a:t>
            </a:r>
            <a:r>
              <a:rPr lang="en-US" sz="1800" b="1" dirty="0">
                <a:solidFill>
                  <a:srgbClr val="0070C0"/>
                </a:solidFill>
              </a:rPr>
              <a:t>achieve long-term success </a:t>
            </a:r>
            <a:r>
              <a:rPr lang="en-US" sz="1800" dirty="0"/>
              <a:t>by focusing on customer satisfaction. </a:t>
            </a:r>
          </a:p>
          <a:p>
            <a:pPr marL="285750" indent="-285750" algn="just">
              <a:lnSpc>
                <a:spcPts val="2500"/>
              </a:lnSpc>
              <a:buFont typeface="Arial" panose="020B0604020202020204" pitchFamily="34" charset="0"/>
              <a:buChar char="•"/>
            </a:pPr>
            <a:r>
              <a:rPr lang="en-US" sz="1800" dirty="0"/>
              <a:t>The organization works towards a </a:t>
            </a:r>
            <a:r>
              <a:rPr lang="en-US" sz="1800" b="1" dirty="0">
                <a:solidFill>
                  <a:srgbClr val="0070C0"/>
                </a:solidFill>
              </a:rPr>
              <a:t>steady improvement </a:t>
            </a:r>
            <a:r>
              <a:rPr lang="en-US" sz="1800" dirty="0"/>
              <a:t>in quality at all stages of production. </a:t>
            </a:r>
          </a:p>
          <a:p>
            <a:pPr marL="285750" indent="-285750" algn="just">
              <a:lnSpc>
                <a:spcPts val="2500"/>
              </a:lnSpc>
              <a:buFont typeface="Arial" panose="020B0604020202020204" pitchFamily="34" charset="0"/>
              <a:buChar char="•"/>
            </a:pPr>
            <a:r>
              <a:rPr lang="en-US" sz="1800" dirty="0"/>
              <a:t>TQM also helps </a:t>
            </a:r>
            <a:r>
              <a:rPr lang="en-US" sz="1800" b="1" dirty="0">
                <a:solidFill>
                  <a:srgbClr val="0070C0"/>
                </a:solidFill>
              </a:rPr>
              <a:t>reduce risks </a:t>
            </a:r>
            <a:r>
              <a:rPr lang="en-US" sz="1800" dirty="0"/>
              <a:t>in manufacturing, </a:t>
            </a:r>
            <a:r>
              <a:rPr lang="en-US" sz="1800" b="1" dirty="0">
                <a:solidFill>
                  <a:srgbClr val="0070C0"/>
                </a:solidFill>
              </a:rPr>
              <a:t>improve the customer experience</a:t>
            </a:r>
            <a:r>
              <a:rPr lang="en-US" sz="1800" dirty="0"/>
              <a:t>, and </a:t>
            </a:r>
            <a:r>
              <a:rPr lang="en-US" sz="1800" b="1" dirty="0">
                <a:solidFill>
                  <a:srgbClr val="0070C0"/>
                </a:solidFill>
              </a:rPr>
              <a:t>ensure</a:t>
            </a:r>
            <a:r>
              <a:rPr lang="en-US" sz="1800" dirty="0"/>
              <a:t> that the employees are well-versed and up-to-date with their training. </a:t>
            </a:r>
          </a:p>
          <a:p>
            <a:pPr marL="285750" indent="-285750" algn="just">
              <a:lnSpc>
                <a:spcPts val="2500"/>
              </a:lnSpc>
              <a:buFont typeface="Arial" panose="020B0604020202020204" pitchFamily="34" charset="0"/>
              <a:buChar char="•"/>
            </a:pPr>
            <a:r>
              <a:rPr lang="en-US" sz="1800" dirty="0"/>
              <a:t>TQM is a </a:t>
            </a:r>
            <a:r>
              <a:rPr lang="en-US" sz="1800" b="1" dirty="0">
                <a:solidFill>
                  <a:srgbClr val="0070C0"/>
                </a:solidFill>
              </a:rPr>
              <a:t>comprehensive, organization-wide approach to improve quality continuously</a:t>
            </a:r>
            <a:r>
              <a:rPr lang="en-US" sz="1800" dirty="0"/>
              <a:t>.</a:t>
            </a:r>
          </a:p>
          <a:p>
            <a:pPr marL="285750" indent="-285750" algn="just">
              <a:lnSpc>
                <a:spcPts val="2500"/>
              </a:lnSpc>
              <a:buFont typeface="Arial" panose="020B0604020202020204" pitchFamily="34" charset="0"/>
              <a:buChar char="•"/>
            </a:pPr>
            <a:r>
              <a:rPr lang="en-US" sz="1800" b="1" dirty="0">
                <a:solidFill>
                  <a:srgbClr val="0070C0"/>
                </a:solidFill>
              </a:rPr>
              <a:t>Involves</a:t>
            </a:r>
            <a:r>
              <a:rPr lang="en-US" sz="1800" dirty="0"/>
              <a:t> all organizational processes and employees</a:t>
            </a:r>
          </a:p>
          <a:p>
            <a:pPr marL="285750" indent="-285750" algn="just">
              <a:lnSpc>
                <a:spcPts val="2500"/>
              </a:lnSpc>
              <a:buFont typeface="Arial" panose="020B0604020202020204" pitchFamily="34" charset="0"/>
              <a:buChar char="•"/>
            </a:pPr>
            <a:r>
              <a:rPr lang="en-US" sz="1800" dirty="0"/>
              <a:t>Focuses on </a:t>
            </a:r>
            <a:r>
              <a:rPr lang="en-US" sz="1800" b="1" dirty="0">
                <a:solidFill>
                  <a:srgbClr val="0070C0"/>
                </a:solidFill>
              </a:rPr>
              <a:t>customer satisfaction, employee involvement, and process improvement</a:t>
            </a:r>
            <a:r>
              <a:rPr lang="en-US" sz="1800" dirty="0"/>
              <a:t>.</a:t>
            </a:r>
            <a:endParaRPr lang="en-US" b="0" i="0" dirty="0">
              <a:solidFill>
                <a:srgbClr val="111111"/>
              </a:solidFill>
              <a:effectLst/>
              <a:latin typeface="+mj-lt"/>
            </a:endParaRPr>
          </a:p>
        </p:txBody>
      </p:sp>
    </p:spTree>
    <p:extLst>
      <p:ext uri="{BB962C8B-B14F-4D97-AF65-F5344CB8AC3E}">
        <p14:creationId xmlns:p14="http://schemas.microsoft.com/office/powerpoint/2010/main" val="1524533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24EB7-B220-EAF7-99B1-65BDBD4E3F5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4B30990-B5D0-AA42-7466-A3E3079DD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03C7276E-AB60-827D-4D13-91314136A24A}"/>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13" name="Title 1">
            <a:extLst>
              <a:ext uri="{FF2B5EF4-FFF2-40B4-BE49-F238E27FC236}">
                <a16:creationId xmlns:a16="http://schemas.microsoft.com/office/drawing/2014/main" id="{83706D0F-54C2-68B9-EE9E-966B64BF0D8B}"/>
              </a:ext>
            </a:extLst>
          </p:cNvPr>
          <p:cNvSpPr>
            <a:spLocks noGrp="1"/>
          </p:cNvSpPr>
          <p:nvPr>
            <p:ph type="title"/>
          </p:nvPr>
        </p:nvSpPr>
        <p:spPr>
          <a:xfrm>
            <a:off x="1870023" y="18021"/>
            <a:ext cx="6104744" cy="523297"/>
          </a:xfrm>
        </p:spPr>
        <p:txBody>
          <a:bodyPr>
            <a:noAutofit/>
          </a:bodyPr>
          <a:lstStyle/>
          <a:p>
            <a:pPr algn="ctr"/>
            <a:r>
              <a:rPr lang="en-US" sz="2800" b="1" dirty="0">
                <a:solidFill>
                  <a:srgbClr val="0000FF"/>
                </a:solidFill>
              </a:rPr>
              <a:t>Total Quality Management – Definitions </a:t>
            </a:r>
            <a:endParaRPr lang="en-US" sz="2800" b="1" dirty="0">
              <a:solidFill>
                <a:srgbClr val="0000CC"/>
              </a:solidFill>
            </a:endParaRPr>
          </a:p>
        </p:txBody>
      </p:sp>
      <p:pic>
        <p:nvPicPr>
          <p:cNvPr id="15" name="Picture 14">
            <a:extLst>
              <a:ext uri="{FF2B5EF4-FFF2-40B4-BE49-F238E27FC236}">
                <a16:creationId xmlns:a16="http://schemas.microsoft.com/office/drawing/2014/main" id="{EC6EA30D-1908-E6B4-C299-9F009F1ED0F0}"/>
              </a:ext>
            </a:extLst>
          </p:cNvPr>
          <p:cNvPicPr>
            <a:picLocks noChangeAspect="1"/>
          </p:cNvPicPr>
          <p:nvPr/>
        </p:nvPicPr>
        <p:blipFill>
          <a:blip r:embed="rId3"/>
          <a:stretch>
            <a:fillRect/>
          </a:stretch>
        </p:blipFill>
        <p:spPr>
          <a:xfrm>
            <a:off x="0" y="559339"/>
            <a:ext cx="4572000" cy="4299586"/>
          </a:xfrm>
          <a:prstGeom prst="rect">
            <a:avLst/>
          </a:prstGeom>
        </p:spPr>
      </p:pic>
      <p:pic>
        <p:nvPicPr>
          <p:cNvPr id="4" name="Picture 3">
            <a:extLst>
              <a:ext uri="{FF2B5EF4-FFF2-40B4-BE49-F238E27FC236}">
                <a16:creationId xmlns:a16="http://schemas.microsoft.com/office/drawing/2014/main" id="{1D58BFFC-FD63-B6B8-842D-18F4F6B6BEDD}"/>
              </a:ext>
            </a:extLst>
          </p:cNvPr>
          <p:cNvPicPr>
            <a:picLocks noChangeAspect="1"/>
          </p:cNvPicPr>
          <p:nvPr/>
        </p:nvPicPr>
        <p:blipFill>
          <a:blip r:embed="rId4"/>
          <a:stretch>
            <a:fillRect/>
          </a:stretch>
        </p:blipFill>
        <p:spPr>
          <a:xfrm>
            <a:off x="4572000" y="925655"/>
            <a:ext cx="4572000" cy="3172268"/>
          </a:xfrm>
          <a:prstGeom prst="rect">
            <a:avLst/>
          </a:prstGeom>
        </p:spPr>
      </p:pic>
    </p:spTree>
    <p:extLst>
      <p:ext uri="{BB962C8B-B14F-4D97-AF65-F5344CB8AC3E}">
        <p14:creationId xmlns:p14="http://schemas.microsoft.com/office/powerpoint/2010/main" val="54134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628650" y="0"/>
            <a:ext cx="7886700" cy="728004"/>
          </a:xfrm>
        </p:spPr>
        <p:txBody>
          <a:bodyPr>
            <a:normAutofit/>
          </a:bodyPr>
          <a:lstStyle/>
          <a:p>
            <a:pPr algn="ctr"/>
            <a:r>
              <a:rPr lang="en-IN" sz="2800" b="1" dirty="0">
                <a:solidFill>
                  <a:srgbClr val="0000FF"/>
                </a:solidFill>
              </a:rPr>
              <a:t>Review of previous session </a:t>
            </a:r>
          </a:p>
        </p:txBody>
      </p:sp>
      <p:sp>
        <p:nvSpPr>
          <p:cNvPr id="3" name="Content Placeholder 2">
            <a:extLst>
              <a:ext uri="{FF2B5EF4-FFF2-40B4-BE49-F238E27FC236}">
                <a16:creationId xmlns:a16="http://schemas.microsoft.com/office/drawing/2014/main" id="{544CD12E-438F-45A1-AE6F-98E97C1FBCAE}"/>
              </a:ext>
            </a:extLst>
          </p:cNvPr>
          <p:cNvSpPr>
            <a:spLocks noGrp="1"/>
          </p:cNvSpPr>
          <p:nvPr>
            <p:ph idx="1"/>
          </p:nvPr>
        </p:nvSpPr>
        <p:spPr>
          <a:xfrm>
            <a:off x="628650" y="819345"/>
            <a:ext cx="585553" cy="417344"/>
          </a:xfrm>
        </p:spPr>
        <p:txBody>
          <a:bodyPr>
            <a:normAutofit fontScale="92500"/>
          </a:bodyPr>
          <a:lstStyle/>
          <a:p>
            <a:pPr algn="just">
              <a:lnSpc>
                <a:spcPct val="110000"/>
              </a:lnSpc>
              <a:spcBef>
                <a:spcPts val="0"/>
              </a:spcBef>
            </a:pPr>
            <a:r>
              <a:rPr lang="en-IN" sz="2000" dirty="0"/>
              <a:t>Nil</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Faculty Name(optional), Department of ______Engineering, VIIT, Pune-48</a:t>
            </a:r>
            <a:endParaRPr lang="en-IN" b="1" dirty="0">
              <a:solidFill>
                <a:schemeClr val="tx1"/>
              </a:solidFill>
            </a:endParaRPr>
          </a:p>
        </p:txBody>
      </p:sp>
      <p:sp>
        <p:nvSpPr>
          <p:cNvPr id="6" name="Rectangle 5">
            <a:extLst>
              <a:ext uri="{FF2B5EF4-FFF2-40B4-BE49-F238E27FC236}">
                <a16:creationId xmlns:a16="http://schemas.microsoft.com/office/drawing/2014/main" id="{E979F0B8-A30B-4449-9113-7CC5CCE8970B}"/>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Tree>
    <p:extLst>
      <p:ext uri="{BB962C8B-B14F-4D97-AF65-F5344CB8AC3E}">
        <p14:creationId xmlns:p14="http://schemas.microsoft.com/office/powerpoint/2010/main" val="1872679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E9D2F-2F3D-2CCD-D697-CE62E7CB3A8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BCE8B6D-415B-F403-6671-8F3EFD757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F11709A5-724E-E919-877D-2EF7AB288D4E}"/>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8" name="Rectangle 1">
            <a:extLst>
              <a:ext uri="{FF2B5EF4-FFF2-40B4-BE49-F238E27FC236}">
                <a16:creationId xmlns:a16="http://schemas.microsoft.com/office/drawing/2014/main" id="{CA9949C9-584E-C11E-3A17-155E6B6C2889}"/>
              </a:ext>
            </a:extLst>
          </p:cNvPr>
          <p:cNvSpPr>
            <a:spLocks noChangeArrowheads="1"/>
          </p:cNvSpPr>
          <p:nvPr/>
        </p:nvSpPr>
        <p:spPr bwMode="auto">
          <a:xfrm>
            <a:off x="247337" y="357928"/>
            <a:ext cx="8686801" cy="513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ts val="2500"/>
              </a:lnSpc>
              <a:spcBef>
                <a:spcPct val="0"/>
              </a:spcBef>
              <a:spcAft>
                <a:spcPct val="0"/>
              </a:spcAft>
              <a:buClrTx/>
              <a:buSzTx/>
              <a:buFont typeface="Arial" panose="020B0604020202020204" pitchFamily="34" charset="0"/>
              <a:buChar char="•"/>
              <a:tabLst/>
            </a:pPr>
            <a:r>
              <a:rPr lang="en-US" altLang="en-US" sz="1800" b="1" dirty="0">
                <a:solidFill>
                  <a:srgbClr val="0000FF"/>
                </a:solidFill>
              </a:rPr>
              <a:t>Frederick W. Taylor </a:t>
            </a:r>
            <a:r>
              <a:rPr lang="en-US" altLang="en-US" sz="1800" dirty="0"/>
              <a:t>wrote Principles of Scientific Management in 1911.</a:t>
            </a:r>
          </a:p>
          <a:p>
            <a:pPr marL="285750" marR="0" lvl="0" indent="-285750" algn="just" defTabSz="914400" rtl="0" eaLnBrk="0" fontAlgn="base" latinLnBrk="0" hangingPunct="0">
              <a:lnSpc>
                <a:spcPts val="2500"/>
              </a:lnSpc>
              <a:spcBef>
                <a:spcPct val="0"/>
              </a:spcBef>
              <a:spcAft>
                <a:spcPct val="0"/>
              </a:spcAft>
              <a:buClrTx/>
              <a:buSzTx/>
              <a:buFont typeface="Arial" panose="020B0604020202020204" pitchFamily="34" charset="0"/>
              <a:buChar char="•"/>
              <a:tabLst/>
            </a:pPr>
            <a:r>
              <a:rPr lang="en-US" altLang="en-US" sz="1800" b="1" dirty="0">
                <a:solidFill>
                  <a:srgbClr val="0000FF"/>
                </a:solidFill>
              </a:rPr>
              <a:t>Walter A. Shewhart </a:t>
            </a:r>
            <a:r>
              <a:rPr lang="en-US" altLang="en-US" sz="1800" dirty="0"/>
              <a:t>used statistics in quality control and inspection, and showed that productivity improves when variation is reduced (1924); wrote Economic Control of Manufactured Product in 1931.</a:t>
            </a:r>
          </a:p>
          <a:p>
            <a:pPr marL="285750" marR="0" lvl="0" indent="-285750" algn="just" defTabSz="914400" rtl="0" eaLnBrk="0" fontAlgn="base" latinLnBrk="0" hangingPunct="0">
              <a:lnSpc>
                <a:spcPts val="2500"/>
              </a:lnSpc>
              <a:spcBef>
                <a:spcPct val="0"/>
              </a:spcBef>
              <a:spcAft>
                <a:spcPct val="0"/>
              </a:spcAft>
              <a:buClrTx/>
              <a:buSzTx/>
              <a:buFont typeface="Arial" panose="020B0604020202020204" pitchFamily="34" charset="0"/>
              <a:buChar char="•"/>
              <a:tabLst/>
            </a:pPr>
            <a:r>
              <a:rPr lang="en-US" altLang="en-US" sz="1800" b="1" dirty="0">
                <a:solidFill>
                  <a:srgbClr val="0000FF"/>
                </a:solidFill>
              </a:rPr>
              <a:t>W. Edwards Deming </a:t>
            </a:r>
            <a:r>
              <a:rPr lang="en-US" altLang="en-US" sz="1800" dirty="0"/>
              <a:t>and </a:t>
            </a:r>
            <a:r>
              <a:rPr lang="en-US" altLang="en-US" sz="1800" b="1" dirty="0">
                <a:solidFill>
                  <a:srgbClr val="0000FF"/>
                </a:solidFill>
              </a:rPr>
              <a:t>Joseph M. Juran</a:t>
            </a:r>
            <a:r>
              <a:rPr lang="en-US" altLang="en-US" sz="1800" dirty="0"/>
              <a:t>, students of Shewhart, went to Japan in 1950; began the transformation from “shoddy” to “world-class” goods.</a:t>
            </a:r>
          </a:p>
          <a:p>
            <a:pPr marL="285750" marR="0" lvl="0" indent="-285750" algn="just" defTabSz="914400" rtl="0" eaLnBrk="0" fontAlgn="base" latinLnBrk="0" hangingPunct="0">
              <a:lnSpc>
                <a:spcPts val="2500"/>
              </a:lnSpc>
              <a:spcBef>
                <a:spcPct val="0"/>
              </a:spcBef>
              <a:spcAft>
                <a:spcPct val="0"/>
              </a:spcAft>
              <a:buClrTx/>
              <a:buSzTx/>
              <a:buFont typeface="Arial" panose="020B0604020202020204" pitchFamily="34" charset="0"/>
              <a:buChar char="•"/>
              <a:tabLst/>
            </a:pPr>
            <a:r>
              <a:rPr lang="en-US" altLang="en-US" sz="1800" dirty="0"/>
              <a:t>In 1960, </a:t>
            </a:r>
            <a:r>
              <a:rPr lang="en-US" altLang="en-US" sz="1800" b="1" dirty="0">
                <a:solidFill>
                  <a:srgbClr val="0000FF"/>
                </a:solidFill>
              </a:rPr>
              <a:t>Dr. K. Ishikawa </a:t>
            </a:r>
            <a:r>
              <a:rPr lang="en-US" altLang="en-US" sz="1800" dirty="0"/>
              <a:t>formalized quality circles — the use of small groups to eliminate variation and improve processes.</a:t>
            </a:r>
          </a:p>
          <a:p>
            <a:pPr marL="285750" lvl="0" indent="-285750" algn="just" defTabSz="914400" eaLnBrk="0" fontAlgn="base" hangingPunct="0">
              <a:lnSpc>
                <a:spcPts val="2500"/>
              </a:lnSpc>
              <a:spcBef>
                <a:spcPct val="0"/>
              </a:spcBef>
              <a:spcAft>
                <a:spcPct val="0"/>
              </a:spcAft>
              <a:buFont typeface="Arial" panose="020B0604020202020204" pitchFamily="34" charset="0"/>
              <a:buChar char="•"/>
            </a:pPr>
            <a:r>
              <a:rPr lang="en-US" altLang="en-US" sz="1800" dirty="0"/>
              <a:t>In the late 1970s and early 1980s:</a:t>
            </a:r>
          </a:p>
          <a:p>
            <a:pPr marL="628650" lvl="1" indent="-285750" algn="just" defTabSz="914400" eaLnBrk="0" fontAlgn="base" hangingPunct="0">
              <a:lnSpc>
                <a:spcPts val="2500"/>
              </a:lnSpc>
              <a:spcBef>
                <a:spcPct val="0"/>
              </a:spcBef>
              <a:spcAft>
                <a:spcPct val="0"/>
              </a:spcAft>
              <a:buFont typeface="Arial" panose="020B0604020202020204" pitchFamily="34" charset="0"/>
              <a:buChar char="•"/>
            </a:pPr>
            <a:r>
              <a:rPr lang="en-US" altLang="en-US" sz="1800" b="1" dirty="0">
                <a:solidFill>
                  <a:srgbClr val="0000FF"/>
                </a:solidFill>
              </a:rPr>
              <a:t>Deming</a:t>
            </a:r>
            <a:r>
              <a:rPr lang="en-US" altLang="en-US" sz="1800" dirty="0"/>
              <a:t> returned from Japan to write Out of the Crisis, and began his famous 4-day seminars in the United States.</a:t>
            </a:r>
          </a:p>
          <a:p>
            <a:pPr marL="628650" lvl="1" indent="-285750" algn="just" defTabSz="914400" eaLnBrk="0" fontAlgn="base" hangingPunct="0">
              <a:lnSpc>
                <a:spcPts val="2500"/>
              </a:lnSpc>
              <a:spcBef>
                <a:spcPct val="0"/>
              </a:spcBef>
              <a:spcAft>
                <a:spcPct val="0"/>
              </a:spcAft>
              <a:buFont typeface="Arial" panose="020B0604020202020204" pitchFamily="34" charset="0"/>
              <a:buChar char="•"/>
            </a:pPr>
            <a:r>
              <a:rPr lang="en-US" altLang="en-US" sz="1800" b="1" dirty="0">
                <a:solidFill>
                  <a:srgbClr val="0000FF"/>
                </a:solidFill>
              </a:rPr>
              <a:t>Phil Crosby </a:t>
            </a:r>
            <a:r>
              <a:rPr lang="en-US" altLang="en-US" sz="1800" dirty="0"/>
              <a:t>wrote Quality is Free.</a:t>
            </a:r>
          </a:p>
          <a:p>
            <a:pPr marL="628650" lvl="1" indent="-285750" algn="just" defTabSz="914400" eaLnBrk="0" fontAlgn="base" hangingPunct="0">
              <a:lnSpc>
                <a:spcPts val="2500"/>
              </a:lnSpc>
              <a:spcBef>
                <a:spcPct val="0"/>
              </a:spcBef>
              <a:spcAft>
                <a:spcPct val="0"/>
              </a:spcAft>
              <a:buFont typeface="Arial" panose="020B0604020202020204" pitchFamily="34" charset="0"/>
              <a:buChar char="•"/>
            </a:pPr>
            <a:r>
              <a:rPr lang="en-US" altLang="en-US" sz="1800" dirty="0"/>
              <a:t>NBC ran the documentary “If Japan can do it, why can’t we?”</a:t>
            </a:r>
          </a:p>
          <a:p>
            <a:pPr marL="628650" lvl="1" indent="-285750" algn="just" defTabSz="914400" eaLnBrk="0" fontAlgn="base" hangingPunct="0">
              <a:lnSpc>
                <a:spcPts val="2500"/>
              </a:lnSpc>
              <a:spcBef>
                <a:spcPct val="0"/>
              </a:spcBef>
              <a:spcAft>
                <a:spcPct val="0"/>
              </a:spcAft>
              <a:buFont typeface="Arial" panose="020B0604020202020204" pitchFamily="34" charset="0"/>
              <a:buChar char="•"/>
            </a:pPr>
            <a:r>
              <a:rPr lang="en-US" altLang="en-US" sz="1800" b="1" dirty="0">
                <a:solidFill>
                  <a:srgbClr val="0000FF"/>
                </a:solidFill>
              </a:rPr>
              <a:t>Motorola began Six Sigma.</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p:sp>
        <p:nvSpPr>
          <p:cNvPr id="13" name="Title 1">
            <a:extLst>
              <a:ext uri="{FF2B5EF4-FFF2-40B4-BE49-F238E27FC236}">
                <a16:creationId xmlns:a16="http://schemas.microsoft.com/office/drawing/2014/main" id="{B6751BA8-491C-136F-4572-525CB006504E}"/>
              </a:ext>
            </a:extLst>
          </p:cNvPr>
          <p:cNvSpPr>
            <a:spLocks noGrp="1"/>
          </p:cNvSpPr>
          <p:nvPr>
            <p:ph type="title"/>
          </p:nvPr>
        </p:nvSpPr>
        <p:spPr>
          <a:xfrm>
            <a:off x="1870023" y="18021"/>
            <a:ext cx="5441428" cy="523297"/>
          </a:xfrm>
        </p:spPr>
        <p:txBody>
          <a:bodyPr>
            <a:noAutofit/>
          </a:bodyPr>
          <a:lstStyle/>
          <a:p>
            <a:pPr algn="ctr"/>
            <a:r>
              <a:rPr lang="en-US" sz="2800" b="1" dirty="0">
                <a:solidFill>
                  <a:srgbClr val="0000FF"/>
                </a:solidFill>
              </a:rPr>
              <a:t>Total Quality Management – History </a:t>
            </a:r>
            <a:endParaRPr lang="en-US" sz="2800" b="1" dirty="0">
              <a:solidFill>
                <a:srgbClr val="0000CC"/>
              </a:solidFill>
            </a:endParaRPr>
          </a:p>
        </p:txBody>
      </p:sp>
    </p:spTree>
    <p:extLst>
      <p:ext uri="{BB962C8B-B14F-4D97-AF65-F5344CB8AC3E}">
        <p14:creationId xmlns:p14="http://schemas.microsoft.com/office/powerpoint/2010/main" val="831379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6DE39-0EB1-D379-A38A-50DE12E02F9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4B12590-891C-56BA-AA0C-505699349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3F1CC416-BD09-6F61-E911-CFACFE720DD0}"/>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8" name="Rectangle 1">
            <a:extLst>
              <a:ext uri="{FF2B5EF4-FFF2-40B4-BE49-F238E27FC236}">
                <a16:creationId xmlns:a16="http://schemas.microsoft.com/office/drawing/2014/main" id="{F0973C17-0C18-0243-D73D-7FACF22FF437}"/>
              </a:ext>
            </a:extLst>
          </p:cNvPr>
          <p:cNvSpPr>
            <a:spLocks noChangeArrowheads="1"/>
          </p:cNvSpPr>
          <p:nvPr/>
        </p:nvSpPr>
        <p:spPr bwMode="auto">
          <a:xfrm>
            <a:off x="247337" y="463480"/>
            <a:ext cx="8686801"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defTabSz="914400" eaLnBrk="0" fontAlgn="base" hangingPunct="0">
              <a:lnSpc>
                <a:spcPts val="2500"/>
              </a:lnSpc>
              <a:spcBef>
                <a:spcPct val="0"/>
              </a:spcBef>
              <a:spcAft>
                <a:spcPct val="0"/>
              </a:spcAft>
              <a:buFont typeface="Arial" panose="020B0604020202020204" pitchFamily="34" charset="0"/>
              <a:buChar char="•"/>
            </a:pPr>
            <a:r>
              <a:rPr lang="en-US" sz="1800" dirty="0"/>
              <a:t>TQM can be defined as a total commitment to the </a:t>
            </a:r>
            <a:r>
              <a:rPr lang="en-US" sz="1800" b="1" dirty="0">
                <a:solidFill>
                  <a:srgbClr val="0000FF"/>
                </a:solidFill>
              </a:rPr>
              <a:t>continuous improvement </a:t>
            </a:r>
            <a:r>
              <a:rPr lang="en-US" sz="1800" dirty="0"/>
              <a:t>of a company's processes in order to maximize assets, reduce waste and rework, and satisfy and retain customers. </a:t>
            </a:r>
          </a:p>
          <a:p>
            <a:pPr marL="285750" lvl="0" indent="-285750" algn="just" defTabSz="914400" eaLnBrk="0" fontAlgn="base" hangingPunct="0">
              <a:lnSpc>
                <a:spcPts val="2500"/>
              </a:lnSpc>
              <a:spcBef>
                <a:spcPct val="0"/>
              </a:spcBef>
              <a:spcAft>
                <a:spcPct val="0"/>
              </a:spcAft>
              <a:buFont typeface="Arial" panose="020B0604020202020204" pitchFamily="34" charset="0"/>
              <a:buChar char="•"/>
            </a:pPr>
            <a:r>
              <a:rPr lang="en-US" sz="1800" dirty="0"/>
              <a:t>TQM is an endless process of continual improvement. This management system was co-developed by </a:t>
            </a:r>
            <a:r>
              <a:rPr lang="en-US" sz="1800" b="1" dirty="0">
                <a:solidFill>
                  <a:srgbClr val="0000FF"/>
                </a:solidFill>
              </a:rPr>
              <a:t>W. Edwards Deming and Joseph Juran</a:t>
            </a:r>
            <a:r>
              <a:rPr lang="en-US" sz="1800" dirty="0"/>
              <a:t>. </a:t>
            </a:r>
          </a:p>
          <a:p>
            <a:pPr marL="285750" lvl="0" indent="-285750" algn="just" defTabSz="914400" eaLnBrk="0" fontAlgn="base" hangingPunct="0">
              <a:lnSpc>
                <a:spcPts val="2500"/>
              </a:lnSpc>
              <a:spcBef>
                <a:spcPct val="0"/>
              </a:spcBef>
              <a:spcAft>
                <a:spcPct val="0"/>
              </a:spcAft>
              <a:buFont typeface="Arial" panose="020B0604020202020204" pitchFamily="34" charset="0"/>
              <a:buChar char="•"/>
            </a:pPr>
            <a:r>
              <a:rPr lang="en-US" sz="1800" dirty="0"/>
              <a:t>In adopting Deming's 14 basic principles (points) in their company, managers will need to stop depending on inspections to </a:t>
            </a:r>
            <a:r>
              <a:rPr lang="en-US" sz="1800" b="1" dirty="0">
                <a:solidFill>
                  <a:srgbClr val="0000FF"/>
                </a:solidFill>
              </a:rPr>
              <a:t>achieve quality; create a constancy of purpose to improve service; make quality the ultimate measure of success; stop awarding business solely on price; constantly improve service systems; adopt training programs; provide leadership; drive out fear; break down barriers among staff areas; eliminate slogans and targets; eliminate numerical goals; remove barriers to employees' pride in their work; institute a program for retraining and education; and take action.</a:t>
            </a:r>
            <a:endParaRPr lang="en-US" altLang="en-US" sz="1800" b="1" dirty="0">
              <a:solidFill>
                <a:srgbClr val="0000FF"/>
              </a:solidFill>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p:sp>
        <p:nvSpPr>
          <p:cNvPr id="13" name="Title 1">
            <a:extLst>
              <a:ext uri="{FF2B5EF4-FFF2-40B4-BE49-F238E27FC236}">
                <a16:creationId xmlns:a16="http://schemas.microsoft.com/office/drawing/2014/main" id="{D0836026-E597-2A82-755F-A99A72F37425}"/>
              </a:ext>
            </a:extLst>
          </p:cNvPr>
          <p:cNvSpPr>
            <a:spLocks noGrp="1"/>
          </p:cNvSpPr>
          <p:nvPr>
            <p:ph type="title"/>
          </p:nvPr>
        </p:nvSpPr>
        <p:spPr>
          <a:xfrm>
            <a:off x="1870023" y="18021"/>
            <a:ext cx="5441428" cy="523297"/>
          </a:xfrm>
        </p:spPr>
        <p:txBody>
          <a:bodyPr>
            <a:noAutofit/>
          </a:bodyPr>
          <a:lstStyle/>
          <a:p>
            <a:pPr algn="ctr"/>
            <a:r>
              <a:rPr lang="en-US" sz="2800" b="1" dirty="0">
                <a:solidFill>
                  <a:srgbClr val="0000FF"/>
                </a:solidFill>
              </a:rPr>
              <a:t>Total Quality Management – History </a:t>
            </a:r>
            <a:endParaRPr lang="en-US" sz="2800" b="1" dirty="0">
              <a:solidFill>
                <a:srgbClr val="0000CC"/>
              </a:solidFill>
            </a:endParaRPr>
          </a:p>
        </p:txBody>
      </p:sp>
    </p:spTree>
    <p:extLst>
      <p:ext uri="{BB962C8B-B14F-4D97-AF65-F5344CB8AC3E}">
        <p14:creationId xmlns:p14="http://schemas.microsoft.com/office/powerpoint/2010/main" val="3894633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7CE3-5EA4-CD57-33EE-2A668D6D134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EDFBFF5-F33D-54BD-405F-DD0FF8271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FAA13EC6-7A06-6E53-83A5-5CF779509D50}"/>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8" name="Title 1">
            <a:extLst>
              <a:ext uri="{FF2B5EF4-FFF2-40B4-BE49-F238E27FC236}">
                <a16:creationId xmlns:a16="http://schemas.microsoft.com/office/drawing/2014/main" id="{12510348-9012-9A77-6D2E-0F5414F0DC68}"/>
              </a:ext>
            </a:extLst>
          </p:cNvPr>
          <p:cNvSpPr>
            <a:spLocks noGrp="1"/>
          </p:cNvSpPr>
          <p:nvPr>
            <p:ph type="title"/>
          </p:nvPr>
        </p:nvSpPr>
        <p:spPr>
          <a:xfrm>
            <a:off x="2649511" y="0"/>
            <a:ext cx="3511446" cy="523297"/>
          </a:xfrm>
        </p:spPr>
        <p:txBody>
          <a:bodyPr>
            <a:noAutofit/>
          </a:bodyPr>
          <a:lstStyle/>
          <a:p>
            <a:pPr algn="ctr"/>
            <a:r>
              <a:rPr lang="en-US" sz="2800" b="1" dirty="0">
                <a:solidFill>
                  <a:srgbClr val="0000FF"/>
                </a:solidFill>
              </a:rPr>
              <a:t>Deming’s 14 points </a:t>
            </a:r>
            <a:endParaRPr lang="en-US" sz="2800" b="1" dirty="0">
              <a:solidFill>
                <a:srgbClr val="0000CC"/>
              </a:solidFill>
            </a:endParaRPr>
          </a:p>
        </p:txBody>
      </p:sp>
      <p:sp>
        <p:nvSpPr>
          <p:cNvPr id="10" name="TextBox 9">
            <a:extLst>
              <a:ext uri="{FF2B5EF4-FFF2-40B4-BE49-F238E27FC236}">
                <a16:creationId xmlns:a16="http://schemas.microsoft.com/office/drawing/2014/main" id="{7D03F5BC-D2D5-50B8-A70B-A3907F123766}"/>
              </a:ext>
            </a:extLst>
          </p:cNvPr>
          <p:cNvSpPr txBox="1"/>
          <p:nvPr/>
        </p:nvSpPr>
        <p:spPr>
          <a:xfrm>
            <a:off x="459073" y="464776"/>
            <a:ext cx="7892322" cy="3970318"/>
          </a:xfrm>
          <a:prstGeom prst="rect">
            <a:avLst/>
          </a:prstGeom>
          <a:noFill/>
        </p:spPr>
        <p:txBody>
          <a:bodyPr wrap="square">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Create constancy of purpose for improvement</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Adopt a new philosophy</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Cease dependence on mass inspection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Do not award business on price alone</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Work continually on the system of production and service</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Institute modern methods of training</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Institute modern methods of supervision of workers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Drive out fear</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Break down barriers between departments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Eliminate slogans, exhortations, and targets for the workforce</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Eliminate numerical quotas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Remove barriers preventing pride of workmanship</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Institute a vigorous program of education and retraining</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t>Take action to accomplish the transformation</a:t>
            </a:r>
          </a:p>
        </p:txBody>
      </p:sp>
    </p:spTree>
    <p:extLst>
      <p:ext uri="{BB962C8B-B14F-4D97-AF65-F5344CB8AC3E}">
        <p14:creationId xmlns:p14="http://schemas.microsoft.com/office/powerpoint/2010/main" val="158804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61FC8-56F9-A6D0-AA35-A2A217D3DC7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05B0768-A702-3D34-831B-641524B6D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99D61CD5-18F7-3BC8-C65C-82443BE90281}"/>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4" name="TextBox 3">
            <a:extLst>
              <a:ext uri="{FF2B5EF4-FFF2-40B4-BE49-F238E27FC236}">
                <a16:creationId xmlns:a16="http://schemas.microsoft.com/office/drawing/2014/main" id="{460E31F0-64DA-0FDB-2EAF-CCFA0247611C}"/>
              </a:ext>
            </a:extLst>
          </p:cNvPr>
          <p:cNvSpPr txBox="1"/>
          <p:nvPr/>
        </p:nvSpPr>
        <p:spPr>
          <a:xfrm>
            <a:off x="494675" y="559339"/>
            <a:ext cx="8327036" cy="3693319"/>
          </a:xfrm>
          <a:prstGeom prst="rect">
            <a:avLst/>
          </a:prstGeom>
          <a:noFill/>
        </p:spPr>
        <p:txBody>
          <a:bodyPr wrap="square">
            <a:spAutoFit/>
          </a:bodyPr>
          <a:lstStyle/>
          <a:p>
            <a:pPr marL="285750" indent="-285750" algn="just">
              <a:buFont typeface="Arial" panose="020B0604020202020204" pitchFamily="34" charset="0"/>
              <a:buChar char="•"/>
            </a:pPr>
            <a:r>
              <a:rPr lang="en-US" sz="1800" dirty="0"/>
              <a:t>Understanding (and appreciation) of Systems :</a:t>
            </a:r>
          </a:p>
          <a:p>
            <a:pPr marL="628650" lvl="1" indent="-285750" algn="just">
              <a:buFont typeface="Arial" panose="020B0604020202020204" pitchFamily="34" charset="0"/>
              <a:buChar char="•"/>
            </a:pPr>
            <a:r>
              <a:rPr lang="en-US" sz="1800" dirty="0"/>
              <a:t>Optimizing sub-systems sub-optimizes the total system</a:t>
            </a:r>
          </a:p>
          <a:p>
            <a:pPr marL="628650" lvl="1" indent="-285750" algn="just">
              <a:buFont typeface="Arial" panose="020B0604020202020204" pitchFamily="34" charset="0"/>
              <a:buChar char="•"/>
            </a:pPr>
            <a:r>
              <a:rPr lang="en-US" sz="1800" dirty="0"/>
              <a:t>The majority of defects come from systems, which are the responsibility of management (e.g., machines not in good order, defective material, etc.)</a:t>
            </a:r>
          </a:p>
          <a:p>
            <a:pPr marL="285750" indent="-285750" algn="just">
              <a:buFont typeface="Arial" panose="020B0604020202020204" pitchFamily="34" charset="0"/>
              <a:buChar char="•"/>
            </a:pPr>
            <a:r>
              <a:rPr lang="en-US" sz="1800" dirty="0"/>
              <a:t>Knowledge of Statistics (variation, capability, uncertainty in data, etc.)</a:t>
            </a:r>
          </a:p>
          <a:p>
            <a:pPr marL="628650" lvl="1" indent="-285750" algn="just">
              <a:buFont typeface="Arial" panose="020B0604020202020204" pitchFamily="34" charset="0"/>
              <a:buChar char="•"/>
            </a:pPr>
            <a:r>
              <a:rPr lang="en-US" sz="1800" dirty="0"/>
              <a:t>Used to identify where problems are and to guide managers and workers toward solutions</a:t>
            </a:r>
          </a:p>
          <a:p>
            <a:pPr marL="285750" indent="-285750" algn="just">
              <a:buFont typeface="Arial" panose="020B0604020202020204" pitchFamily="34" charset="0"/>
              <a:buChar char="•"/>
            </a:pPr>
            <a:r>
              <a:rPr lang="en-US" sz="1800" dirty="0"/>
              <a:t>Knowledge of Psychology (Motivation)</a:t>
            </a:r>
          </a:p>
          <a:p>
            <a:pPr marL="628650" lvl="1" indent="-285750" algn="just">
              <a:buFont typeface="Arial" panose="020B0604020202020204" pitchFamily="34" charset="0"/>
              <a:buChar char="•"/>
            </a:pPr>
            <a:r>
              <a:rPr lang="en-US" sz="1800" dirty="0"/>
              <a:t>People are afraid of failing and not being recognized,</a:t>
            </a:r>
          </a:p>
          <a:p>
            <a:pPr marL="628650" lvl="1" indent="-285750" algn="just">
              <a:buFont typeface="Arial" panose="020B0604020202020204" pitchFamily="34" charset="0"/>
              <a:buChar char="•"/>
            </a:pPr>
            <a:r>
              <a:rPr lang="en-US" sz="1800" dirty="0"/>
              <a:t>So they fear how data will be used against them</a:t>
            </a:r>
          </a:p>
          <a:p>
            <a:pPr marL="285750" indent="-285750" algn="just">
              <a:buFont typeface="Arial" panose="020B0604020202020204" pitchFamily="34" charset="0"/>
              <a:buChar char="•"/>
            </a:pPr>
            <a:r>
              <a:rPr lang="en-US" sz="1800" dirty="0"/>
              <a:t>Theory of Knowledge</a:t>
            </a:r>
          </a:p>
          <a:p>
            <a:pPr marL="628650" lvl="1" indent="-285750" algn="just">
              <a:buFont typeface="Arial" panose="020B0604020202020204" pitchFamily="34" charset="0"/>
              <a:buChar char="•"/>
            </a:pPr>
            <a:r>
              <a:rPr lang="en-US" sz="1800" dirty="0"/>
              <a:t>Understanding that management in any form is a prediction, and is based on assumptions</a:t>
            </a:r>
          </a:p>
        </p:txBody>
      </p:sp>
      <p:sp>
        <p:nvSpPr>
          <p:cNvPr id="5" name="Title 1">
            <a:extLst>
              <a:ext uri="{FF2B5EF4-FFF2-40B4-BE49-F238E27FC236}">
                <a16:creationId xmlns:a16="http://schemas.microsoft.com/office/drawing/2014/main" id="{2880A7C6-DDFD-4783-9B0B-8C6F4668A5C5}"/>
              </a:ext>
            </a:extLst>
          </p:cNvPr>
          <p:cNvSpPr txBox="1">
            <a:spLocks/>
          </p:cNvSpPr>
          <p:nvPr/>
        </p:nvSpPr>
        <p:spPr>
          <a:xfrm>
            <a:off x="2627026" y="36042"/>
            <a:ext cx="3511446" cy="523297"/>
          </a:xfrm>
          <a:prstGeom prst="rect">
            <a:avLst/>
          </a:prstGeom>
        </p:spPr>
        <p:txBody>
          <a:bodyPr vert="horz" lIns="68580" tIns="34290" rIns="68580" bIns="3429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0000FF"/>
                </a:solidFill>
              </a:rPr>
              <a:t>Deming’s points </a:t>
            </a:r>
            <a:endParaRPr lang="en-US" sz="2800" b="1" dirty="0">
              <a:solidFill>
                <a:srgbClr val="0000CC"/>
              </a:solidFill>
            </a:endParaRPr>
          </a:p>
        </p:txBody>
      </p:sp>
    </p:spTree>
    <p:extLst>
      <p:ext uri="{BB962C8B-B14F-4D97-AF65-F5344CB8AC3E}">
        <p14:creationId xmlns:p14="http://schemas.microsoft.com/office/powerpoint/2010/main" val="167190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BA591-5407-8F7D-788B-BAFFBA2DAEA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8916FF0-A089-F6C3-23EB-DB7E2DFD5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7922DE15-C514-D596-E67D-82BA6D548EB2}"/>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5" name="TextBox 4">
            <a:extLst>
              <a:ext uri="{FF2B5EF4-FFF2-40B4-BE49-F238E27FC236}">
                <a16:creationId xmlns:a16="http://schemas.microsoft.com/office/drawing/2014/main" id="{0A9E5FFB-AEBD-6CE3-EBE9-3D0928F34761}"/>
              </a:ext>
            </a:extLst>
          </p:cNvPr>
          <p:cNvSpPr txBox="1"/>
          <p:nvPr/>
        </p:nvSpPr>
        <p:spPr>
          <a:xfrm>
            <a:off x="494675" y="115150"/>
            <a:ext cx="8210862" cy="2862322"/>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t>According to Dr. Joseph M. Juran (1991):</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t>“On the assembly line at the Ford Motor Company in 1923, most of the workers producing Model T’s were immigrants and could not speak English. Many were also illiterate. Workers learned their trade by modeling the actions of other workers. They were unable to plan, problem-solve, and make decisions. As a result, the Taylor scientific school of management flourished, and MBAs and industrial engineers were invented to do this work.</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t>Today, however, the workforce is educated. Workers know what is needed to improve their jobs, and companies that do not tap into this significant source of knowledge will truly be at a competitive disadvantage.”</a:t>
            </a:r>
          </a:p>
        </p:txBody>
      </p:sp>
      <p:sp>
        <p:nvSpPr>
          <p:cNvPr id="11" name="TextBox 10">
            <a:extLst>
              <a:ext uri="{FF2B5EF4-FFF2-40B4-BE49-F238E27FC236}">
                <a16:creationId xmlns:a16="http://schemas.microsoft.com/office/drawing/2014/main" id="{E968D8F5-F901-E8F9-3825-7A559B741934}"/>
              </a:ext>
            </a:extLst>
          </p:cNvPr>
          <p:cNvSpPr txBox="1"/>
          <p:nvPr/>
        </p:nvSpPr>
        <p:spPr>
          <a:xfrm>
            <a:off x="438463" y="2914301"/>
            <a:ext cx="6250899" cy="2031325"/>
          </a:xfrm>
          <a:prstGeom prst="rect">
            <a:avLst/>
          </a:prstGeom>
          <a:noFill/>
        </p:spPr>
        <p:txBody>
          <a:bodyPr wrap="square">
            <a:spAutoFit/>
          </a:bodyPr>
          <a:lstStyle/>
          <a:p>
            <a:pPr marL="285750" indent="-285750">
              <a:buFont typeface="Arial" panose="020B0604020202020204" pitchFamily="34" charset="0"/>
              <a:buChar char="•"/>
            </a:pPr>
            <a:r>
              <a:rPr lang="en-US" sz="1800" dirty="0"/>
              <a:t>According to Phil Crosby, Quality is...</a:t>
            </a:r>
          </a:p>
          <a:p>
            <a:pPr marL="628650" lvl="1" indent="-285750">
              <a:buFont typeface="Arial" panose="020B0604020202020204" pitchFamily="34" charset="0"/>
              <a:buChar char="•"/>
            </a:pPr>
            <a:r>
              <a:rPr lang="en-US" sz="1800" dirty="0"/>
              <a:t>An attitude:</a:t>
            </a:r>
          </a:p>
          <a:p>
            <a:pPr marL="628650" lvl="1" indent="-285750">
              <a:buFont typeface="Arial" panose="020B0604020202020204" pitchFamily="34" charset="0"/>
              <a:buChar char="•"/>
            </a:pPr>
            <a:r>
              <a:rPr lang="en-US" sz="1800" dirty="0"/>
              <a:t>Zero Defects</a:t>
            </a:r>
          </a:p>
          <a:p>
            <a:pPr marL="285750" indent="-285750">
              <a:buFont typeface="Arial" panose="020B0604020202020204" pitchFamily="34" charset="0"/>
              <a:buChar char="•"/>
            </a:pPr>
            <a:r>
              <a:rPr lang="en-US" sz="1800" dirty="0"/>
              <a:t>Continuous Improvement</a:t>
            </a:r>
          </a:p>
          <a:p>
            <a:pPr marL="628650" lvl="1" indent="-285750">
              <a:buFont typeface="Arial" panose="020B0604020202020204" pitchFamily="34" charset="0"/>
              <a:buChar char="•"/>
            </a:pPr>
            <a:r>
              <a:rPr lang="en-US" sz="1800" dirty="0"/>
              <a:t>A measurement:</a:t>
            </a:r>
          </a:p>
          <a:p>
            <a:pPr marL="628650" lvl="1" indent="-285750">
              <a:buFont typeface="Arial" panose="020B0604020202020204" pitchFamily="34" charset="0"/>
              <a:buChar char="•"/>
            </a:pPr>
            <a:r>
              <a:rPr lang="en-US" sz="1800" dirty="0"/>
              <a:t>Price of Conformance, plus</a:t>
            </a:r>
          </a:p>
          <a:p>
            <a:pPr marL="628650" lvl="1" indent="-285750">
              <a:buFont typeface="Arial" panose="020B0604020202020204" pitchFamily="34" charset="0"/>
              <a:buChar char="•"/>
            </a:pPr>
            <a:r>
              <a:rPr lang="en-US" sz="1800" dirty="0"/>
              <a:t>Price of Nonconformance (defects)</a:t>
            </a:r>
          </a:p>
        </p:txBody>
      </p:sp>
    </p:spTree>
    <p:extLst>
      <p:ext uri="{BB962C8B-B14F-4D97-AF65-F5344CB8AC3E}">
        <p14:creationId xmlns:p14="http://schemas.microsoft.com/office/powerpoint/2010/main" val="4050718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A2503-5DEE-96BE-7E2F-F5F86A3694A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C404E39-6F3D-465A-BF52-A7E65532C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042F8DE8-D213-CD55-0651-9DC145713F65}"/>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8" name="Title 1">
            <a:extLst>
              <a:ext uri="{FF2B5EF4-FFF2-40B4-BE49-F238E27FC236}">
                <a16:creationId xmlns:a16="http://schemas.microsoft.com/office/drawing/2014/main" id="{E8F02652-B651-8DD9-E9A2-D53523724A51}"/>
              </a:ext>
            </a:extLst>
          </p:cNvPr>
          <p:cNvSpPr>
            <a:spLocks noGrp="1"/>
          </p:cNvSpPr>
          <p:nvPr>
            <p:ph type="title"/>
          </p:nvPr>
        </p:nvSpPr>
        <p:spPr>
          <a:xfrm>
            <a:off x="2649511" y="0"/>
            <a:ext cx="3511446" cy="523297"/>
          </a:xfrm>
        </p:spPr>
        <p:txBody>
          <a:bodyPr>
            <a:noAutofit/>
          </a:bodyPr>
          <a:lstStyle/>
          <a:p>
            <a:pPr algn="ctr"/>
            <a:r>
              <a:rPr lang="en-US" sz="2800" b="1" dirty="0">
                <a:solidFill>
                  <a:srgbClr val="0000FF"/>
                </a:solidFill>
              </a:rPr>
              <a:t>Features of TQM </a:t>
            </a:r>
            <a:endParaRPr lang="en-US" sz="2800" b="1" dirty="0">
              <a:solidFill>
                <a:srgbClr val="0000CC"/>
              </a:solidFill>
            </a:endParaRPr>
          </a:p>
        </p:txBody>
      </p:sp>
      <p:pic>
        <p:nvPicPr>
          <p:cNvPr id="12" name="Picture 11">
            <a:extLst>
              <a:ext uri="{FF2B5EF4-FFF2-40B4-BE49-F238E27FC236}">
                <a16:creationId xmlns:a16="http://schemas.microsoft.com/office/drawing/2014/main" id="{09209955-E125-E3BB-82CC-17F1AA6557EC}"/>
              </a:ext>
            </a:extLst>
          </p:cNvPr>
          <p:cNvPicPr>
            <a:picLocks noChangeAspect="1"/>
          </p:cNvPicPr>
          <p:nvPr/>
        </p:nvPicPr>
        <p:blipFill>
          <a:blip r:embed="rId3"/>
          <a:stretch>
            <a:fillRect/>
          </a:stretch>
        </p:blipFill>
        <p:spPr>
          <a:xfrm>
            <a:off x="1742291" y="524655"/>
            <a:ext cx="5325886" cy="4321757"/>
          </a:xfrm>
          <a:prstGeom prst="rect">
            <a:avLst/>
          </a:prstGeom>
        </p:spPr>
      </p:pic>
    </p:spTree>
    <p:extLst>
      <p:ext uri="{BB962C8B-B14F-4D97-AF65-F5344CB8AC3E}">
        <p14:creationId xmlns:p14="http://schemas.microsoft.com/office/powerpoint/2010/main" val="416053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5C557-91E6-2D89-7429-02A225F9AA3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ECCB3CE-D7B0-50F1-E903-3A52CE9D1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8D4053C8-06E1-18A3-9BC0-C69322D8770B}"/>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5" name="Title 1">
            <a:extLst>
              <a:ext uri="{FF2B5EF4-FFF2-40B4-BE49-F238E27FC236}">
                <a16:creationId xmlns:a16="http://schemas.microsoft.com/office/drawing/2014/main" id="{2A3C8ACE-B358-5DAB-2BF2-C49914EAAED5}"/>
              </a:ext>
            </a:extLst>
          </p:cNvPr>
          <p:cNvSpPr txBox="1">
            <a:spLocks/>
          </p:cNvSpPr>
          <p:nvPr/>
        </p:nvSpPr>
        <p:spPr>
          <a:xfrm>
            <a:off x="2627026" y="36042"/>
            <a:ext cx="3511446" cy="523297"/>
          </a:xfrm>
          <a:prstGeom prst="rect">
            <a:avLst/>
          </a:prstGeom>
        </p:spPr>
        <p:txBody>
          <a:bodyPr vert="horz" lIns="68580" tIns="34290" rIns="68580" bIns="3429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0000FF"/>
                </a:solidFill>
              </a:rPr>
              <a:t>TQM framework  </a:t>
            </a:r>
            <a:endParaRPr lang="en-US" sz="2800" b="1" dirty="0">
              <a:solidFill>
                <a:srgbClr val="0000CC"/>
              </a:solidFill>
            </a:endParaRPr>
          </a:p>
        </p:txBody>
      </p:sp>
      <p:pic>
        <p:nvPicPr>
          <p:cNvPr id="11" name="Picture 10">
            <a:extLst>
              <a:ext uri="{FF2B5EF4-FFF2-40B4-BE49-F238E27FC236}">
                <a16:creationId xmlns:a16="http://schemas.microsoft.com/office/drawing/2014/main" id="{D22F6939-ED3A-1455-E531-82292DD49649}"/>
              </a:ext>
            </a:extLst>
          </p:cNvPr>
          <p:cNvPicPr>
            <a:picLocks noChangeAspect="1"/>
          </p:cNvPicPr>
          <p:nvPr/>
        </p:nvPicPr>
        <p:blipFill>
          <a:blip r:embed="rId3"/>
          <a:stretch>
            <a:fillRect/>
          </a:stretch>
        </p:blipFill>
        <p:spPr>
          <a:xfrm>
            <a:off x="1079292" y="486325"/>
            <a:ext cx="6633147" cy="4310287"/>
          </a:xfrm>
          <a:prstGeom prst="rect">
            <a:avLst/>
          </a:prstGeom>
        </p:spPr>
      </p:pic>
    </p:spTree>
    <p:extLst>
      <p:ext uri="{BB962C8B-B14F-4D97-AF65-F5344CB8AC3E}">
        <p14:creationId xmlns:p14="http://schemas.microsoft.com/office/powerpoint/2010/main" val="1872469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4E4D0-1F92-8244-1854-FF14397EEE9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F3938C8-DB69-E484-C514-68CE7385D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5517CF8F-E126-E4E4-F3FC-B87FF8806555}"/>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6" name="Title 1">
            <a:extLst>
              <a:ext uri="{FF2B5EF4-FFF2-40B4-BE49-F238E27FC236}">
                <a16:creationId xmlns:a16="http://schemas.microsoft.com/office/drawing/2014/main" id="{050E438A-EBF9-4943-EA52-20B54AAB5512}"/>
              </a:ext>
            </a:extLst>
          </p:cNvPr>
          <p:cNvSpPr>
            <a:spLocks noGrp="1"/>
          </p:cNvSpPr>
          <p:nvPr>
            <p:ph type="title"/>
          </p:nvPr>
        </p:nvSpPr>
        <p:spPr>
          <a:xfrm>
            <a:off x="2083633" y="36042"/>
            <a:ext cx="5351488" cy="523297"/>
          </a:xfrm>
        </p:spPr>
        <p:txBody>
          <a:bodyPr>
            <a:noAutofit/>
          </a:bodyPr>
          <a:lstStyle/>
          <a:p>
            <a:pPr algn="ctr"/>
            <a:r>
              <a:rPr lang="en-IN" sz="2800" b="1" dirty="0">
                <a:solidFill>
                  <a:srgbClr val="0000FF"/>
                </a:solidFill>
              </a:rPr>
              <a:t>Transformation in Quality Thinking</a:t>
            </a:r>
            <a:endParaRPr lang="en-US" sz="2800" b="1" dirty="0">
              <a:solidFill>
                <a:srgbClr val="0000CC"/>
              </a:solidFill>
            </a:endParaRPr>
          </a:p>
        </p:txBody>
      </p:sp>
      <p:graphicFrame>
        <p:nvGraphicFramePr>
          <p:cNvPr id="3" name="Table 2">
            <a:extLst>
              <a:ext uri="{FF2B5EF4-FFF2-40B4-BE49-F238E27FC236}">
                <a16:creationId xmlns:a16="http://schemas.microsoft.com/office/drawing/2014/main" id="{F485AD1F-32D8-331F-511E-38B33B74BD5C}"/>
              </a:ext>
            </a:extLst>
          </p:cNvPr>
          <p:cNvGraphicFramePr>
            <a:graphicFrameLocks noGrp="1"/>
          </p:cNvGraphicFramePr>
          <p:nvPr>
            <p:extLst>
              <p:ext uri="{D42A27DB-BD31-4B8C-83A1-F6EECF244321}">
                <p14:modId xmlns:p14="http://schemas.microsoft.com/office/powerpoint/2010/main" val="4131569611"/>
              </p:ext>
            </p:extLst>
          </p:nvPr>
        </p:nvGraphicFramePr>
        <p:xfrm>
          <a:off x="494675" y="422910"/>
          <a:ext cx="8080636" cy="4023360"/>
        </p:xfrm>
        <a:graphic>
          <a:graphicData uri="http://schemas.openxmlformats.org/drawingml/2006/table">
            <a:tbl>
              <a:tblPr/>
              <a:tblGrid>
                <a:gridCol w="4040318">
                  <a:extLst>
                    <a:ext uri="{9D8B030D-6E8A-4147-A177-3AD203B41FA5}">
                      <a16:colId xmlns:a16="http://schemas.microsoft.com/office/drawing/2014/main" val="471171152"/>
                    </a:ext>
                  </a:extLst>
                </a:gridCol>
                <a:gridCol w="4040318">
                  <a:extLst>
                    <a:ext uri="{9D8B030D-6E8A-4147-A177-3AD203B41FA5}">
                      <a16:colId xmlns:a16="http://schemas.microsoft.com/office/drawing/2014/main" val="3491747481"/>
                    </a:ext>
                  </a:extLst>
                </a:gridCol>
              </a:tblGrid>
              <a:tr h="0">
                <a:tc>
                  <a:txBody>
                    <a:bodyPr/>
                    <a:lstStyle/>
                    <a:p>
                      <a:pPr algn="just">
                        <a:buNone/>
                      </a:pPr>
                      <a:r>
                        <a:rPr lang="en-IN" sz="1800" b="1"/>
                        <a:t>From</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en-IN" sz="1800" b="1"/>
                        <a:t>To</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8563950"/>
                  </a:ext>
                </a:extLst>
              </a:tr>
              <a:tr h="0">
                <a:tc>
                  <a:txBody>
                    <a:bodyPr/>
                    <a:lstStyle/>
                    <a:p>
                      <a:pPr algn="just">
                        <a:buNone/>
                      </a:pPr>
                      <a:r>
                        <a:rPr lang="en-US" sz="1800" dirty="0"/>
                        <a:t>Motivation through fear and loyalty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en-IN" sz="1800"/>
                        <a:t>Motivation through shared vision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810413"/>
                  </a:ext>
                </a:extLst>
              </a:tr>
              <a:tr h="0">
                <a:tc>
                  <a:txBody>
                    <a:bodyPr/>
                    <a:lstStyle/>
                    <a:p>
                      <a:pPr algn="just">
                        <a:buNone/>
                      </a:pPr>
                      <a:r>
                        <a:rPr lang="en-IN" sz="1800" dirty="0"/>
                        <a:t>Attitude: “It’s their problem”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en-US" sz="1800"/>
                        <a:t>Ownership of every problem affecting the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833945"/>
                  </a:ext>
                </a:extLst>
              </a:tr>
              <a:tr h="0">
                <a:tc>
                  <a:txBody>
                    <a:bodyPr/>
                    <a:lstStyle/>
                    <a:p>
                      <a:pPr algn="just">
                        <a:buNone/>
                      </a:pPr>
                      <a:r>
                        <a:rPr lang="en-US" sz="1800"/>
                        <a:t>Attitude: “the way we’ve always done 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en-IN" sz="1800" dirty="0"/>
                        <a:t>Continuous improvement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2374622"/>
                  </a:ext>
                </a:extLst>
              </a:tr>
              <a:tr h="0">
                <a:tc>
                  <a:txBody>
                    <a:bodyPr/>
                    <a:lstStyle/>
                    <a:p>
                      <a:pPr algn="just">
                        <a:buNone/>
                      </a:pPr>
                      <a:r>
                        <a:rPr lang="en-US" sz="1800" dirty="0"/>
                        <a:t>Decisions based on assumptions/judgment calls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en-US" sz="1800" dirty="0"/>
                        <a:t>Decisions based on data and facts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5765816"/>
                  </a:ext>
                </a:extLst>
              </a:tr>
              <a:tr h="0">
                <a:tc>
                  <a:txBody>
                    <a:bodyPr/>
                    <a:lstStyle/>
                    <a:p>
                      <a:pPr algn="just">
                        <a:buNone/>
                      </a:pPr>
                      <a:r>
                        <a:rPr lang="en-US" sz="1800" dirty="0"/>
                        <a:t>Everything begins and ends with 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en-US" sz="1800" dirty="0"/>
                        <a:t>Everything begins and ends with customers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8835229"/>
                  </a:ext>
                </a:extLst>
              </a:tr>
              <a:tr h="0">
                <a:tc>
                  <a:txBody>
                    <a:bodyPr/>
                    <a:lstStyle/>
                    <a:p>
                      <a:pPr algn="just">
                        <a:buNone/>
                      </a:pPr>
                      <a:r>
                        <a:rPr lang="en-IN" sz="1800"/>
                        <a:t>Crisis management and recovery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en-US" sz="1800" dirty="0"/>
                        <a:t>Doing it right the first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0706877"/>
                  </a:ext>
                </a:extLst>
              </a:tr>
              <a:tr h="0">
                <a:tc>
                  <a:txBody>
                    <a:bodyPr/>
                    <a:lstStyle/>
                    <a:p>
                      <a:pPr algn="just">
                        <a:buNone/>
                      </a:pPr>
                      <a:r>
                        <a:rPr lang="en-IN" sz="1800"/>
                        <a:t>Choosing participative OR scientific 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en-US" sz="1800" dirty="0"/>
                        <a:t>Choosing scientific AND participative 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4244747"/>
                  </a:ext>
                </a:extLst>
              </a:tr>
            </a:tbl>
          </a:graphicData>
        </a:graphic>
      </p:graphicFrame>
    </p:spTree>
    <p:extLst>
      <p:ext uri="{BB962C8B-B14F-4D97-AF65-F5344CB8AC3E}">
        <p14:creationId xmlns:p14="http://schemas.microsoft.com/office/powerpoint/2010/main" val="279114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8A90-4E44-F01C-DB6B-A52E5739828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CC68FA3-43AE-5B9F-0697-91A8984B0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94675" cy="559338"/>
          </a:xfrm>
          <a:prstGeom prst="rect">
            <a:avLst/>
          </a:prstGeom>
        </p:spPr>
      </p:pic>
      <p:sp>
        <p:nvSpPr>
          <p:cNvPr id="2" name="Rectangle 1">
            <a:extLst>
              <a:ext uri="{FF2B5EF4-FFF2-40B4-BE49-F238E27FC236}">
                <a16:creationId xmlns:a16="http://schemas.microsoft.com/office/drawing/2014/main" id="{BB3B502F-A97B-A3D0-5E1A-3A73DD52FD88}"/>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pic>
        <p:nvPicPr>
          <p:cNvPr id="6" name="Picture 5">
            <a:extLst>
              <a:ext uri="{FF2B5EF4-FFF2-40B4-BE49-F238E27FC236}">
                <a16:creationId xmlns:a16="http://schemas.microsoft.com/office/drawing/2014/main" id="{3184BEE1-E96C-3268-C979-474C5F564B3F}"/>
              </a:ext>
            </a:extLst>
          </p:cNvPr>
          <p:cNvPicPr>
            <a:picLocks noChangeAspect="1"/>
          </p:cNvPicPr>
          <p:nvPr/>
        </p:nvPicPr>
        <p:blipFill>
          <a:blip r:embed="rId3"/>
          <a:stretch>
            <a:fillRect/>
          </a:stretch>
        </p:blipFill>
        <p:spPr>
          <a:xfrm>
            <a:off x="0" y="579203"/>
            <a:ext cx="9144000" cy="3985094"/>
          </a:xfrm>
          <a:prstGeom prst="rect">
            <a:avLst/>
          </a:prstGeom>
        </p:spPr>
      </p:pic>
      <p:sp>
        <p:nvSpPr>
          <p:cNvPr id="10" name="Title 1">
            <a:extLst>
              <a:ext uri="{FF2B5EF4-FFF2-40B4-BE49-F238E27FC236}">
                <a16:creationId xmlns:a16="http://schemas.microsoft.com/office/drawing/2014/main" id="{62D5FFE9-6AA5-1599-9AB6-17C855031525}"/>
              </a:ext>
            </a:extLst>
          </p:cNvPr>
          <p:cNvSpPr>
            <a:spLocks noGrp="1"/>
          </p:cNvSpPr>
          <p:nvPr>
            <p:ph type="title"/>
          </p:nvPr>
        </p:nvSpPr>
        <p:spPr>
          <a:xfrm>
            <a:off x="1266669" y="8359"/>
            <a:ext cx="7217764" cy="523297"/>
          </a:xfrm>
        </p:spPr>
        <p:txBody>
          <a:bodyPr>
            <a:noAutofit/>
          </a:bodyPr>
          <a:lstStyle/>
          <a:p>
            <a:pPr algn="ctr"/>
            <a:r>
              <a:rPr lang="en-US" sz="2800" b="1" dirty="0">
                <a:solidFill>
                  <a:srgbClr val="0000FF"/>
                </a:solidFill>
              </a:rPr>
              <a:t>Total Quality Management History-In a nutshell</a:t>
            </a:r>
            <a:endParaRPr lang="en-US" sz="2800" b="1" dirty="0">
              <a:solidFill>
                <a:srgbClr val="0000CC"/>
              </a:solidFill>
            </a:endParaRPr>
          </a:p>
        </p:txBody>
      </p:sp>
    </p:spTree>
    <p:extLst>
      <p:ext uri="{BB962C8B-B14F-4D97-AF65-F5344CB8AC3E}">
        <p14:creationId xmlns:p14="http://schemas.microsoft.com/office/powerpoint/2010/main" val="1365799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6D1E3-C524-89C9-E3AF-9FCA600704C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2BD0DBB-9639-0365-A8BB-F54EA9754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62801" cy="523298"/>
          </a:xfrm>
          <a:prstGeom prst="rect">
            <a:avLst/>
          </a:prstGeom>
        </p:spPr>
      </p:pic>
      <p:sp>
        <p:nvSpPr>
          <p:cNvPr id="2" name="Rectangle 1">
            <a:extLst>
              <a:ext uri="{FF2B5EF4-FFF2-40B4-BE49-F238E27FC236}">
                <a16:creationId xmlns:a16="http://schemas.microsoft.com/office/drawing/2014/main" id="{56D84DCD-CBB9-91E8-3C04-EF4772788B70}"/>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5" name="Title 1">
            <a:extLst>
              <a:ext uri="{FF2B5EF4-FFF2-40B4-BE49-F238E27FC236}">
                <a16:creationId xmlns:a16="http://schemas.microsoft.com/office/drawing/2014/main" id="{7CDA9E8C-4B9F-3F21-99DC-63CA198B604C}"/>
              </a:ext>
            </a:extLst>
          </p:cNvPr>
          <p:cNvSpPr>
            <a:spLocks noGrp="1"/>
          </p:cNvSpPr>
          <p:nvPr>
            <p:ph type="title"/>
          </p:nvPr>
        </p:nvSpPr>
        <p:spPr>
          <a:xfrm>
            <a:off x="1401581" y="8359"/>
            <a:ext cx="6543206" cy="523297"/>
          </a:xfrm>
        </p:spPr>
        <p:txBody>
          <a:bodyPr>
            <a:noAutofit/>
          </a:bodyPr>
          <a:lstStyle/>
          <a:p>
            <a:pPr algn="ctr"/>
            <a:r>
              <a:rPr lang="en-US" sz="2800" b="1" dirty="0">
                <a:solidFill>
                  <a:srgbClr val="0000FF"/>
                </a:solidFill>
              </a:rPr>
              <a:t>Total Quality Management – Way ahead </a:t>
            </a:r>
            <a:endParaRPr lang="en-US" sz="2800" b="1" dirty="0">
              <a:solidFill>
                <a:srgbClr val="0000CC"/>
              </a:solidFill>
            </a:endParaRPr>
          </a:p>
        </p:txBody>
      </p:sp>
      <p:sp>
        <p:nvSpPr>
          <p:cNvPr id="4" name="TextBox 3">
            <a:extLst>
              <a:ext uri="{FF2B5EF4-FFF2-40B4-BE49-F238E27FC236}">
                <a16:creationId xmlns:a16="http://schemas.microsoft.com/office/drawing/2014/main" id="{8580A4FE-DBE8-976A-E82B-EB9DBB5D4E73}"/>
              </a:ext>
            </a:extLst>
          </p:cNvPr>
          <p:cNvSpPr txBox="1"/>
          <p:nvPr/>
        </p:nvSpPr>
        <p:spPr>
          <a:xfrm>
            <a:off x="194873" y="413793"/>
            <a:ext cx="8817964" cy="4478149"/>
          </a:xfrm>
          <a:prstGeom prst="rect">
            <a:avLst/>
          </a:prstGeom>
          <a:noFill/>
        </p:spPr>
        <p:txBody>
          <a:bodyPr wrap="square">
            <a:spAutoFit/>
          </a:bodyPr>
          <a:lstStyle/>
          <a:p>
            <a:pPr marL="285750" indent="-285750" algn="l">
              <a:buFont typeface="Arial" panose="020B0604020202020204" pitchFamily="34" charset="0"/>
              <a:buChar char="•"/>
            </a:pPr>
            <a:r>
              <a:rPr lang="en-US" sz="1500" dirty="0"/>
              <a:t>As the 21st century begins, the quality movement has matured and goes beyond Deming, Juran, and the early Japanese practitioners of quality. </a:t>
            </a:r>
            <a:r>
              <a:rPr lang="en-US" sz="1500" dirty="0" err="1"/>
              <a:t>E.g</a:t>
            </a:r>
            <a:r>
              <a:rPr lang="en-US" sz="1500" dirty="0"/>
              <a:t>:</a:t>
            </a:r>
          </a:p>
          <a:p>
            <a:pPr marL="285750" indent="-285750" algn="l">
              <a:buFont typeface="Arial" panose="020B0604020202020204" pitchFamily="34" charset="0"/>
              <a:buChar char="•"/>
            </a:pPr>
            <a:r>
              <a:rPr lang="en-US" sz="1500" dirty="0"/>
              <a:t>In2015, the ISO 9001 standard was revised to increase emphasis on risk management.</a:t>
            </a:r>
          </a:p>
          <a:p>
            <a:pPr marL="285750" indent="-285750" algn="l">
              <a:buFont typeface="Arial" panose="020B0604020202020204" pitchFamily="34" charset="0"/>
              <a:buChar char="•"/>
            </a:pPr>
            <a:r>
              <a:rPr lang="en-US" sz="1500" dirty="0"/>
              <a:t>In 2000, the ISO 9000 series of quality management standards was revised to increase emphasis on customer satisfaction.</a:t>
            </a:r>
          </a:p>
          <a:p>
            <a:pPr marL="285750" indent="-285750" algn="l">
              <a:buFont typeface="Arial" panose="020B0604020202020204" pitchFamily="34" charset="0"/>
              <a:buChar char="•"/>
            </a:pPr>
            <a:r>
              <a:rPr lang="en-US" sz="1500" dirty="0"/>
              <a:t>Beginning in 1995, the </a:t>
            </a:r>
            <a:r>
              <a:rPr lang="en-US" sz="1500" dirty="0">
                <a:hlinkClick r:id="rId3">
                  <a:extLst>
                    <a:ext uri="{A12FA001-AC4F-418D-AE19-62706E023703}">
                      <ahyp:hlinkClr xmlns:ahyp="http://schemas.microsoft.com/office/drawing/2018/hyperlinkcolor" val="tx"/>
                    </a:ext>
                  </a:extLst>
                </a:hlinkClick>
              </a:rPr>
              <a:t>Malcolm Baldrige National Quality Award</a:t>
            </a:r>
            <a:r>
              <a:rPr lang="en-US" sz="1500" dirty="0"/>
              <a:t> added a business results criterion to its measures of applicant success.</a:t>
            </a:r>
          </a:p>
          <a:p>
            <a:pPr marL="285750" indent="-285750" algn="l">
              <a:buFont typeface="Arial" panose="020B0604020202020204" pitchFamily="34" charset="0"/>
              <a:buChar char="•"/>
            </a:pPr>
            <a:r>
              <a:rPr lang="en-US" sz="1500" dirty="0">
                <a:hlinkClick r:id="rId4">
                  <a:extLst>
                    <a:ext uri="{A12FA001-AC4F-418D-AE19-62706E023703}">
                      <ahyp:hlinkClr xmlns:ahyp="http://schemas.microsoft.com/office/drawing/2018/hyperlinkcolor" val="tx"/>
                    </a:ext>
                  </a:extLst>
                </a:hlinkClick>
              </a:rPr>
              <a:t>Six Sigma</a:t>
            </a:r>
            <a:r>
              <a:rPr lang="en-US" sz="1500" dirty="0"/>
              <a:t>, a methodology developed by Motorola to improve its business processes by minimizing defects, evolved into an organizational approach that achieved breakthroughs and significant bottom-line results.</a:t>
            </a:r>
          </a:p>
          <a:p>
            <a:pPr marL="285750" indent="-285750" algn="l">
              <a:buFont typeface="Arial" panose="020B0604020202020204" pitchFamily="34" charset="0"/>
              <a:buChar char="•"/>
            </a:pPr>
            <a:r>
              <a:rPr lang="en-US" sz="1500" dirty="0">
                <a:hlinkClick r:id="rId5">
                  <a:extLst>
                    <a:ext uri="{A12FA001-AC4F-418D-AE19-62706E023703}">
                      <ahyp:hlinkClr xmlns:ahyp="http://schemas.microsoft.com/office/drawing/2018/hyperlinkcolor" val="tx"/>
                    </a:ext>
                  </a:extLst>
                </a:hlinkClick>
              </a:rPr>
              <a:t>Quality function deployment</a:t>
            </a:r>
            <a:r>
              <a:rPr lang="en-US" sz="1500" dirty="0"/>
              <a:t> was developed by </a:t>
            </a:r>
            <a:r>
              <a:rPr lang="en-US" sz="1500" dirty="0">
                <a:hlinkClick r:id="rId6">
                  <a:extLst>
                    <a:ext uri="{A12FA001-AC4F-418D-AE19-62706E023703}">
                      <ahyp:hlinkClr xmlns:ahyp="http://schemas.microsoft.com/office/drawing/2018/hyperlinkcolor" val="tx"/>
                    </a:ext>
                  </a:extLst>
                </a:hlinkClick>
              </a:rPr>
              <a:t>Dr. Yoji Akao</a:t>
            </a:r>
            <a:r>
              <a:rPr lang="en-US" sz="1500" dirty="0"/>
              <a:t> as a process for focusing on customer wants or needs in the design or redesign of a product or service.</a:t>
            </a:r>
          </a:p>
          <a:p>
            <a:pPr marL="285750" indent="-285750" algn="l">
              <a:buFont typeface="Arial" panose="020B0604020202020204" pitchFamily="34" charset="0"/>
              <a:buChar char="•"/>
            </a:pPr>
            <a:r>
              <a:rPr lang="en-US" sz="1500" dirty="0"/>
              <a:t>Sector-specific versions of the ISO 9000 series of quality management standards were developed for such industries as automotive (QS-9000 and ISO/TS 16949), aerospace (AS9000) and telecommunications (TL 9000) and for environmental management (</a:t>
            </a:r>
            <a:r>
              <a:rPr lang="en-US" sz="1500" dirty="0">
                <a:hlinkClick r:id="rId7">
                  <a:extLst>
                    <a:ext uri="{A12FA001-AC4F-418D-AE19-62706E023703}">
                      <ahyp:hlinkClr xmlns:ahyp="http://schemas.microsoft.com/office/drawing/2018/hyperlinkcolor" val="tx"/>
                    </a:ext>
                  </a:extLst>
                </a:hlinkClick>
              </a:rPr>
              <a:t>ISO 14000</a:t>
            </a:r>
            <a:r>
              <a:rPr lang="en-US" sz="1500" dirty="0"/>
              <a:t>).</a:t>
            </a:r>
          </a:p>
          <a:p>
            <a:pPr marL="285750" indent="-285750" algn="l">
              <a:buFont typeface="Arial" panose="020B0604020202020204" pitchFamily="34" charset="0"/>
              <a:buChar char="•"/>
            </a:pPr>
            <a:r>
              <a:rPr lang="en-US" sz="1500" dirty="0"/>
              <a:t>Quality has moved beyond the manufacturing sector into such areas as service, healthcare, education, and government.</a:t>
            </a:r>
          </a:p>
          <a:p>
            <a:pPr marL="285750" indent="-285750" algn="l">
              <a:buFont typeface="Arial" panose="020B0604020202020204" pitchFamily="34" charset="0"/>
              <a:buChar char="•"/>
            </a:pPr>
            <a:r>
              <a:rPr lang="en-US" sz="1500" dirty="0"/>
              <a:t>The Malcolm Baldrige National Quality Award has added education and healthcare to its original categories: manufacturing, small business, and service. Many advocates are pressing for the adoption of a "nonprofit organization" category as well.</a:t>
            </a:r>
          </a:p>
        </p:txBody>
      </p:sp>
    </p:spTree>
    <p:extLst>
      <p:ext uri="{BB962C8B-B14F-4D97-AF65-F5344CB8AC3E}">
        <p14:creationId xmlns:p14="http://schemas.microsoft.com/office/powerpoint/2010/main" val="30629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0F5765-9B78-4DB7-A1DF-B1193D1F3BB0}"/>
              </a:ext>
            </a:extLst>
          </p:cNvPr>
          <p:cNvSpPr>
            <a:spLocks noGrp="1"/>
          </p:cNvSpPr>
          <p:nvPr>
            <p:ph idx="1"/>
          </p:nvPr>
        </p:nvSpPr>
        <p:spPr>
          <a:xfrm>
            <a:off x="899032" y="976184"/>
            <a:ext cx="7886700" cy="1064587"/>
          </a:xfrm>
        </p:spPr>
        <p:txBody>
          <a:bodyPr>
            <a:noAutofit/>
          </a:bodyPr>
          <a:lstStyle/>
          <a:p>
            <a:r>
              <a:rPr lang="en-IN" sz="2000" dirty="0"/>
              <a:t>Discuss concept of </a:t>
            </a:r>
            <a:r>
              <a:rPr lang="en-US" dirty="0"/>
              <a:t>quality, Total Quality Management (TQM</a:t>
            </a:r>
          </a:p>
          <a:p>
            <a:endParaRPr lang="en-US" dirty="0"/>
          </a:p>
          <a:p>
            <a:endParaRPr lang="en-US" dirty="0"/>
          </a:p>
          <a:p>
            <a:pPr marL="265113" indent="-265113">
              <a:buNone/>
            </a:pPr>
            <a:endParaRPr lang="en-IN" sz="2000" dirty="0"/>
          </a:p>
          <a:p>
            <a:pPr marL="265113" indent="-265113">
              <a:buNone/>
            </a:pPr>
            <a:endParaRPr lang="en-IN" sz="2000" dirty="0"/>
          </a:p>
          <a:p>
            <a:r>
              <a:rPr lang="en-IN" sz="2000" dirty="0"/>
              <a:t>Understand concept of </a:t>
            </a:r>
            <a:r>
              <a:rPr lang="en-US" sz="2000" dirty="0"/>
              <a:t>quality, Total Quality Management (TQM</a:t>
            </a:r>
          </a:p>
          <a:p>
            <a:r>
              <a:rPr lang="en-US" sz="2000" dirty="0"/>
              <a:t>Discuss history and principles of Quality</a:t>
            </a:r>
          </a:p>
          <a:p>
            <a:pPr marL="0" indent="0">
              <a:buNone/>
            </a:pPr>
            <a:endParaRPr lang="en-IN" sz="2000" dirty="0"/>
          </a:p>
        </p:txBody>
      </p:sp>
      <p:sp>
        <p:nvSpPr>
          <p:cNvPr id="6" name="Title 1">
            <a:extLst>
              <a:ext uri="{FF2B5EF4-FFF2-40B4-BE49-F238E27FC236}">
                <a16:creationId xmlns:a16="http://schemas.microsoft.com/office/drawing/2014/main" id="{2A2698FE-B32B-4C98-BD2A-9188D45ABAB3}"/>
              </a:ext>
            </a:extLst>
          </p:cNvPr>
          <p:cNvSpPr txBox="1">
            <a:spLocks/>
          </p:cNvSpPr>
          <p:nvPr/>
        </p:nvSpPr>
        <p:spPr>
          <a:xfrm>
            <a:off x="527959" y="2197610"/>
            <a:ext cx="7886700" cy="653290"/>
          </a:xfrm>
          <a:prstGeom prst="rect">
            <a:avLst/>
          </a:prstGeom>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700" b="1" dirty="0"/>
              <a:t>Learning Outcome/Course Outcome</a:t>
            </a:r>
          </a:p>
          <a:p>
            <a:pPr algn="ctr"/>
            <a:r>
              <a:rPr lang="en-IN" sz="2700" b="1" dirty="0"/>
              <a:t> </a:t>
            </a:r>
          </a:p>
        </p:txBody>
      </p:sp>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a:t>
            </a:r>
            <a:r>
              <a:rPr lang="en-US" b="1" dirty="0" err="1">
                <a:solidFill>
                  <a:schemeClr val="tx1"/>
                </a:solidFill>
              </a:rPr>
              <a:t>Londhe</a:t>
            </a:r>
            <a:r>
              <a:rPr lang="en-US" b="1" dirty="0">
                <a:solidFill>
                  <a:schemeClr val="tx1"/>
                </a:solidFill>
              </a:rPr>
              <a:t>, Department of Civil Engineering, VIIT , Pune-48</a:t>
            </a:r>
            <a:endParaRPr lang="en-IN" b="1" dirty="0">
              <a:solidFill>
                <a:schemeClr val="tx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9" name="Title 1">
            <a:extLst>
              <a:ext uri="{FF2B5EF4-FFF2-40B4-BE49-F238E27FC236}">
                <a16:creationId xmlns:a16="http://schemas.microsoft.com/office/drawing/2014/main" id="{F133752E-AD98-404A-B2F4-A787FEAD1616}"/>
              </a:ext>
            </a:extLst>
          </p:cNvPr>
          <p:cNvSpPr>
            <a:spLocks noGrp="1"/>
          </p:cNvSpPr>
          <p:nvPr>
            <p:ph type="title"/>
          </p:nvPr>
        </p:nvSpPr>
        <p:spPr>
          <a:xfrm>
            <a:off x="628650" y="13692"/>
            <a:ext cx="7886700" cy="735413"/>
          </a:xfrm>
        </p:spPr>
        <p:txBody>
          <a:bodyPr>
            <a:normAutofit/>
          </a:bodyPr>
          <a:lstStyle/>
          <a:p>
            <a:pPr algn="ctr"/>
            <a:r>
              <a:rPr lang="en-IN" sz="2800" b="1" dirty="0"/>
              <a:t>Objective/s of this session </a:t>
            </a:r>
          </a:p>
        </p:txBody>
      </p:sp>
    </p:spTree>
    <p:extLst>
      <p:ext uri="{BB962C8B-B14F-4D97-AF65-F5344CB8AC3E}">
        <p14:creationId xmlns:p14="http://schemas.microsoft.com/office/powerpoint/2010/main" val="386832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628650" y="176981"/>
            <a:ext cx="7886700" cy="728004"/>
          </a:xfrm>
        </p:spPr>
        <p:txBody>
          <a:bodyPr>
            <a:normAutofit/>
          </a:bodyPr>
          <a:lstStyle/>
          <a:p>
            <a:pPr algn="ctr"/>
            <a:r>
              <a:rPr lang="en-IN" sz="2800" b="1" dirty="0">
                <a:solidFill>
                  <a:srgbClr val="0000FF"/>
                </a:solidFill>
              </a:rPr>
              <a:t>Wrap up and related outcomes </a:t>
            </a:r>
          </a:p>
        </p:txBody>
      </p:sp>
      <p:sp>
        <p:nvSpPr>
          <p:cNvPr id="3" name="Content Placeholder 2">
            <a:extLst>
              <a:ext uri="{FF2B5EF4-FFF2-40B4-BE49-F238E27FC236}">
                <a16:creationId xmlns:a16="http://schemas.microsoft.com/office/drawing/2014/main" id="{544CD12E-438F-45A1-AE6F-98E97C1FBCAE}"/>
              </a:ext>
            </a:extLst>
          </p:cNvPr>
          <p:cNvSpPr>
            <a:spLocks noGrp="1"/>
          </p:cNvSpPr>
          <p:nvPr>
            <p:ph idx="1"/>
          </p:nvPr>
        </p:nvSpPr>
        <p:spPr>
          <a:xfrm>
            <a:off x="628650" y="844061"/>
            <a:ext cx="7886700" cy="1727689"/>
          </a:xfrm>
        </p:spPr>
        <p:txBody>
          <a:bodyPr>
            <a:normAutofit/>
          </a:bodyPr>
          <a:lstStyle/>
          <a:p>
            <a:pPr marL="0" indent="0">
              <a:buNone/>
            </a:pPr>
            <a:endParaRPr lang="en-IN" dirty="0"/>
          </a:p>
          <a:p>
            <a:r>
              <a:rPr lang="en-IN" sz="2000" dirty="0"/>
              <a:t>Understand concept of </a:t>
            </a:r>
            <a:r>
              <a:rPr lang="en-US" sz="2000" dirty="0"/>
              <a:t>quality, Total Quality Management (TQM</a:t>
            </a:r>
          </a:p>
          <a:p>
            <a:r>
              <a:rPr lang="en-US" sz="2000" dirty="0"/>
              <a:t>Discuss history and principles of Quality</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5" name="Rectangle 4">
            <a:extLst>
              <a:ext uri="{FF2B5EF4-FFF2-40B4-BE49-F238E27FC236}">
                <a16:creationId xmlns:a16="http://schemas.microsoft.com/office/drawing/2014/main" id="{1A5860C1-41D9-8375-95FC-D64E734F99CF}"/>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Tree>
    <p:extLst>
      <p:ext uri="{BB962C8B-B14F-4D97-AF65-F5344CB8AC3E}">
        <p14:creationId xmlns:p14="http://schemas.microsoft.com/office/powerpoint/2010/main" val="2870465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728004"/>
          </a:xfrm>
        </p:spPr>
        <p:txBody>
          <a:bodyPr>
            <a:normAutofit/>
          </a:bodyPr>
          <a:lstStyle/>
          <a:p>
            <a:pPr algn="ctr"/>
            <a:r>
              <a:rPr lang="en-IN" sz="2800" b="1" dirty="0">
                <a:solidFill>
                  <a:srgbClr val="0000FF"/>
                </a:solidFill>
              </a:rPr>
              <a:t>To be discussed next time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724623" y="840449"/>
            <a:ext cx="7886700" cy="450470"/>
          </a:xfrm>
        </p:spPr>
        <p:txBody>
          <a:bodyPr>
            <a:normAutofit/>
          </a:bodyPr>
          <a:lstStyle/>
          <a:p>
            <a:r>
              <a:rPr lang="en-US" sz="1800" dirty="0"/>
              <a:t> TQM Principles and TQM Tools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Faculty Name(optional), Department of ______Engineering, VIIT, Pune-48</a:t>
            </a:r>
            <a:endParaRPr lang="en-IN" b="1" dirty="0">
              <a:solidFill>
                <a:schemeClr val="tx1"/>
              </a:solidFill>
            </a:endParaRPr>
          </a:p>
        </p:txBody>
      </p:sp>
      <p:sp>
        <p:nvSpPr>
          <p:cNvPr id="6" name="Rectangle 5">
            <a:extLst>
              <a:ext uri="{FF2B5EF4-FFF2-40B4-BE49-F238E27FC236}">
                <a16:creationId xmlns:a16="http://schemas.microsoft.com/office/drawing/2014/main" id="{6730E5FB-AEB7-4B78-8FDA-EF58EB1EC9EE}"/>
              </a:ext>
            </a:extLst>
          </p:cNvPr>
          <p:cNvSpPr/>
          <p:nvPr/>
        </p:nvSpPr>
        <p:spPr>
          <a:xfrm>
            <a:off x="0" y="486971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a:t>
            </a:r>
            <a:r>
              <a:rPr lang="en-US" b="1" dirty="0" err="1">
                <a:solidFill>
                  <a:schemeClr val="tx1"/>
                </a:solidFill>
              </a:rPr>
              <a:t>Londhe</a:t>
            </a:r>
            <a:r>
              <a:rPr lang="en-US" b="1" dirty="0">
                <a:solidFill>
                  <a:schemeClr val="tx1"/>
                </a:solidFill>
              </a:rPr>
              <a:t>, Department of Civil Engineering, VIIT , Pune-48</a:t>
            </a:r>
            <a:endParaRPr lang="en-IN" b="1" dirty="0">
              <a:solidFill>
                <a:schemeClr val="tx1"/>
              </a:solidFill>
            </a:endParaRPr>
          </a:p>
        </p:txBody>
      </p:sp>
    </p:spTree>
    <p:extLst>
      <p:ext uri="{BB962C8B-B14F-4D97-AF65-F5344CB8AC3E}">
        <p14:creationId xmlns:p14="http://schemas.microsoft.com/office/powerpoint/2010/main" val="73736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728004"/>
          </a:xfrm>
        </p:spPr>
        <p:txBody>
          <a:bodyPr>
            <a:normAutofit/>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2917893"/>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a:t>Thank You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4" name="Rectangle 3">
            <a:extLst>
              <a:ext uri="{FF2B5EF4-FFF2-40B4-BE49-F238E27FC236}">
                <a16:creationId xmlns:a16="http://schemas.microsoft.com/office/drawing/2014/main" id="{5B2D36C1-46CA-15CE-DDA8-E42D9575067C}"/>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Tree>
    <p:extLst>
      <p:ext uri="{BB962C8B-B14F-4D97-AF65-F5344CB8AC3E}">
        <p14:creationId xmlns:p14="http://schemas.microsoft.com/office/powerpoint/2010/main" val="3246460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FCEC6-A4FE-6BDF-FFCE-2536B17FB05D}"/>
            </a:ext>
          </a:extLst>
        </p:cNvPr>
        <p:cNvGrpSpPr/>
        <p:nvPr/>
      </p:nvGrpSpPr>
      <p:grpSpPr>
        <a:xfrm>
          <a:off x="0" y="0"/>
          <a:ext cx="0" cy="0"/>
          <a:chOff x="0" y="0"/>
          <a:chExt cx="0" cy="0"/>
        </a:xfrm>
      </p:grpSpPr>
      <p:sp>
        <p:nvSpPr>
          <p:cNvPr id="10242" name="Title 1">
            <a:extLst>
              <a:ext uri="{FF2B5EF4-FFF2-40B4-BE49-F238E27FC236}">
                <a16:creationId xmlns:a16="http://schemas.microsoft.com/office/drawing/2014/main" id="{CF5D86DB-EB33-D21B-AAC1-31A399064C2C}"/>
              </a:ext>
            </a:extLst>
          </p:cNvPr>
          <p:cNvSpPr>
            <a:spLocks noGrp="1"/>
          </p:cNvSpPr>
          <p:nvPr>
            <p:ph type="title"/>
          </p:nvPr>
        </p:nvSpPr>
        <p:spPr>
          <a:xfrm>
            <a:off x="2136098" y="0"/>
            <a:ext cx="5066676" cy="523297"/>
          </a:xfrm>
        </p:spPr>
        <p:txBody>
          <a:bodyPr>
            <a:noAutofit/>
          </a:bodyPr>
          <a:lstStyle/>
          <a:p>
            <a:pPr algn="ctr"/>
            <a:r>
              <a:rPr lang="en-US" sz="2800" b="1" dirty="0">
                <a:solidFill>
                  <a:srgbClr val="0000FF"/>
                </a:solidFill>
              </a:rPr>
              <a:t>Quality – Let’s mull over a bit</a:t>
            </a:r>
            <a:endParaRPr lang="en-US" sz="2800" b="1" dirty="0">
              <a:solidFill>
                <a:srgbClr val="0000CC"/>
              </a:solidFill>
            </a:endParaRPr>
          </a:p>
        </p:txBody>
      </p:sp>
      <p:pic>
        <p:nvPicPr>
          <p:cNvPr id="7" name="Picture 6">
            <a:extLst>
              <a:ext uri="{FF2B5EF4-FFF2-40B4-BE49-F238E27FC236}">
                <a16:creationId xmlns:a16="http://schemas.microsoft.com/office/drawing/2014/main" id="{6D0DCACC-4857-B9C2-2645-29A67DEC6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2" name="Rectangle 1">
            <a:extLst>
              <a:ext uri="{FF2B5EF4-FFF2-40B4-BE49-F238E27FC236}">
                <a16:creationId xmlns:a16="http://schemas.microsoft.com/office/drawing/2014/main" id="{B4ABF1EB-C300-70FC-33A7-F1159DFCFEEF}"/>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pic>
        <p:nvPicPr>
          <p:cNvPr id="4" name="Picture 3">
            <a:extLst>
              <a:ext uri="{FF2B5EF4-FFF2-40B4-BE49-F238E27FC236}">
                <a16:creationId xmlns:a16="http://schemas.microsoft.com/office/drawing/2014/main" id="{86A79028-F3A0-C6E3-839D-6178F62CC852}"/>
              </a:ext>
            </a:extLst>
          </p:cNvPr>
          <p:cNvPicPr>
            <a:picLocks noChangeAspect="1"/>
          </p:cNvPicPr>
          <p:nvPr/>
        </p:nvPicPr>
        <p:blipFill>
          <a:blip r:embed="rId3"/>
          <a:stretch>
            <a:fillRect/>
          </a:stretch>
        </p:blipFill>
        <p:spPr>
          <a:xfrm>
            <a:off x="1822915" y="398979"/>
            <a:ext cx="5379859" cy="3929378"/>
          </a:xfrm>
          <a:prstGeom prst="rect">
            <a:avLst/>
          </a:prstGeom>
        </p:spPr>
      </p:pic>
      <p:sp>
        <p:nvSpPr>
          <p:cNvPr id="5" name="TextBox 4">
            <a:extLst>
              <a:ext uri="{FF2B5EF4-FFF2-40B4-BE49-F238E27FC236}">
                <a16:creationId xmlns:a16="http://schemas.microsoft.com/office/drawing/2014/main" id="{3CB3E601-F230-E07B-4C0A-0C284479E32C}"/>
              </a:ext>
            </a:extLst>
          </p:cNvPr>
          <p:cNvSpPr txBox="1"/>
          <p:nvPr/>
        </p:nvSpPr>
        <p:spPr>
          <a:xfrm>
            <a:off x="109482" y="4104385"/>
            <a:ext cx="8909237" cy="707886"/>
          </a:xfrm>
          <a:prstGeom prst="rect">
            <a:avLst/>
          </a:prstGeom>
          <a:noFill/>
        </p:spPr>
        <p:txBody>
          <a:bodyPr wrap="square">
            <a:spAutoFit/>
          </a:bodyPr>
          <a:lstStyle/>
          <a:p>
            <a:pPr marL="342900" indent="-342900" algn="just">
              <a:buFont typeface="Arial" panose="020B0604020202020204" pitchFamily="34" charset="0"/>
              <a:buChar char="•"/>
            </a:pPr>
            <a:r>
              <a:rPr lang="en-US" sz="1000" dirty="0"/>
              <a:t>Ref: Kremer, Gül &amp; Chiu, Ming-Chuan &amp; Kim, Tae-Hyun. (2013). Perceived feature utility-based product family design: A mobile phone case study. Journal of Intelligent Manufacturing. 24. 10.1007/s10845-012-0699-5. </a:t>
            </a:r>
          </a:p>
          <a:p>
            <a:pPr marL="342900" indent="-342900" algn="just">
              <a:buFont typeface="Arial" panose="020B0604020202020204" pitchFamily="34" charset="0"/>
              <a:buChar char="•"/>
            </a:pPr>
            <a:r>
              <a:rPr lang="en-US" sz="1000" dirty="0">
                <a:hlinkClick r:id="rId4"/>
              </a:rPr>
              <a:t>https://www.youtube.com/watch?v=_SO_3ZJgahE</a:t>
            </a:r>
            <a:endParaRPr lang="en-US" sz="1000" dirty="0"/>
          </a:p>
          <a:p>
            <a:pPr marL="342900" indent="-342900" algn="just">
              <a:buFont typeface="Arial" panose="020B0604020202020204" pitchFamily="34" charset="0"/>
              <a:buChar char="•"/>
            </a:pPr>
            <a:r>
              <a:rPr lang="en-US" sz="1000" dirty="0"/>
              <a:t>https://www.youtube.com/watch?v=XYo0VbxloN4 </a:t>
            </a:r>
            <a:endParaRPr lang="en-IN" sz="1000" dirty="0"/>
          </a:p>
        </p:txBody>
      </p:sp>
      <p:pic>
        <p:nvPicPr>
          <p:cNvPr id="8" name="Picture 7">
            <a:extLst>
              <a:ext uri="{FF2B5EF4-FFF2-40B4-BE49-F238E27FC236}">
                <a16:creationId xmlns:a16="http://schemas.microsoft.com/office/drawing/2014/main" id="{2A35B89D-3BBC-E5FD-8ABB-A727D1867F41}"/>
              </a:ext>
            </a:extLst>
          </p:cNvPr>
          <p:cNvPicPr>
            <a:picLocks noChangeAspect="1"/>
          </p:cNvPicPr>
          <p:nvPr/>
        </p:nvPicPr>
        <p:blipFill>
          <a:blip r:embed="rId5"/>
          <a:stretch>
            <a:fillRect/>
          </a:stretch>
        </p:blipFill>
        <p:spPr>
          <a:xfrm>
            <a:off x="2038663" y="455512"/>
            <a:ext cx="6389557" cy="3816311"/>
          </a:xfrm>
          <a:prstGeom prst="rect">
            <a:avLst/>
          </a:prstGeom>
        </p:spPr>
      </p:pic>
      <p:sp>
        <p:nvSpPr>
          <p:cNvPr id="9" name="TextBox 8">
            <a:extLst>
              <a:ext uri="{FF2B5EF4-FFF2-40B4-BE49-F238E27FC236}">
                <a16:creationId xmlns:a16="http://schemas.microsoft.com/office/drawing/2014/main" id="{31127200-4CAE-133E-E68E-5D913171F5ED}"/>
              </a:ext>
            </a:extLst>
          </p:cNvPr>
          <p:cNvSpPr txBox="1"/>
          <p:nvPr/>
        </p:nvSpPr>
        <p:spPr>
          <a:xfrm>
            <a:off x="287129" y="1075912"/>
            <a:ext cx="5898629" cy="3139321"/>
          </a:xfrm>
          <a:prstGeom prst="rect">
            <a:avLst/>
          </a:prstGeom>
          <a:noFill/>
        </p:spPr>
        <p:txBody>
          <a:bodyPr wrap="square" rtlCol="0">
            <a:spAutoFit/>
          </a:bodyPr>
          <a:lstStyle/>
          <a:p>
            <a:r>
              <a:rPr lang="en-IN" sz="1800" b="1" dirty="0"/>
              <a:t>Based on Speed,</a:t>
            </a:r>
          </a:p>
          <a:p>
            <a:r>
              <a:rPr lang="en-IN" sz="1800" b="1" dirty="0"/>
              <a:t>Battery Life</a:t>
            </a:r>
          </a:p>
          <a:p>
            <a:r>
              <a:rPr lang="en-IN" sz="1800" b="1" dirty="0"/>
              <a:t>Camera</a:t>
            </a:r>
          </a:p>
          <a:p>
            <a:r>
              <a:rPr lang="en-IN" sz="1800" b="1" dirty="0"/>
              <a:t>Price</a:t>
            </a:r>
          </a:p>
          <a:p>
            <a:r>
              <a:rPr lang="en-IN" sz="1800" b="1" dirty="0"/>
              <a:t>Weight</a:t>
            </a:r>
          </a:p>
          <a:p>
            <a:r>
              <a:rPr lang="en-IN" sz="1800" b="1" dirty="0"/>
              <a:t>Display</a:t>
            </a:r>
          </a:p>
          <a:p>
            <a:r>
              <a:rPr lang="en-IN" sz="1800" b="1" dirty="0"/>
              <a:t>PWM(Pulse Width Modulation)</a:t>
            </a:r>
          </a:p>
          <a:p>
            <a:r>
              <a:rPr lang="en-IN" sz="1800" b="1" dirty="0"/>
              <a:t>Dynamic Island</a:t>
            </a:r>
          </a:p>
          <a:p>
            <a:r>
              <a:rPr lang="en-IN" sz="1800" b="1" dirty="0"/>
              <a:t>Specs</a:t>
            </a:r>
          </a:p>
          <a:p>
            <a:r>
              <a:rPr lang="en-IN" sz="1800" b="1" dirty="0"/>
              <a:t>Rating etc. </a:t>
            </a:r>
          </a:p>
          <a:p>
            <a:endParaRPr lang="en-IN" sz="1800" b="1" dirty="0"/>
          </a:p>
        </p:txBody>
      </p:sp>
      <p:pic>
        <p:nvPicPr>
          <p:cNvPr id="11" name="Picture 10">
            <a:extLst>
              <a:ext uri="{FF2B5EF4-FFF2-40B4-BE49-F238E27FC236}">
                <a16:creationId xmlns:a16="http://schemas.microsoft.com/office/drawing/2014/main" id="{6336CF69-49D5-F7BA-F014-AC3F3CB41B28}"/>
              </a:ext>
            </a:extLst>
          </p:cNvPr>
          <p:cNvPicPr>
            <a:picLocks noChangeAspect="1"/>
          </p:cNvPicPr>
          <p:nvPr/>
        </p:nvPicPr>
        <p:blipFill>
          <a:blip r:embed="rId6"/>
          <a:stretch>
            <a:fillRect/>
          </a:stretch>
        </p:blipFill>
        <p:spPr>
          <a:xfrm>
            <a:off x="6150598" y="409672"/>
            <a:ext cx="2868122" cy="2450790"/>
          </a:xfrm>
          <a:prstGeom prst="rect">
            <a:avLst/>
          </a:prstGeom>
        </p:spPr>
      </p:pic>
      <p:pic>
        <p:nvPicPr>
          <p:cNvPr id="13" name="Picture 12">
            <a:extLst>
              <a:ext uri="{FF2B5EF4-FFF2-40B4-BE49-F238E27FC236}">
                <a16:creationId xmlns:a16="http://schemas.microsoft.com/office/drawing/2014/main" id="{CBF4B801-A990-AA24-E67C-BC7833C64FE1}"/>
              </a:ext>
            </a:extLst>
          </p:cNvPr>
          <p:cNvPicPr>
            <a:picLocks noChangeAspect="1"/>
          </p:cNvPicPr>
          <p:nvPr/>
        </p:nvPicPr>
        <p:blipFill>
          <a:blip r:embed="rId7"/>
          <a:stretch>
            <a:fillRect/>
          </a:stretch>
        </p:blipFill>
        <p:spPr>
          <a:xfrm>
            <a:off x="6135608" y="2860462"/>
            <a:ext cx="2868122" cy="1908925"/>
          </a:xfrm>
          <a:prstGeom prst="rect">
            <a:avLst/>
          </a:prstGeom>
        </p:spPr>
      </p:pic>
    </p:spTree>
    <p:extLst>
      <p:ext uri="{BB962C8B-B14F-4D97-AF65-F5344CB8AC3E}">
        <p14:creationId xmlns:p14="http://schemas.microsoft.com/office/powerpoint/2010/main" val="100955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3D8CC-B892-DB95-44A7-37D0A142FDF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8F6BC3F-4A45-01C2-6017-776333BFA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03695" cy="569538"/>
          </a:xfrm>
          <a:prstGeom prst="rect">
            <a:avLst/>
          </a:prstGeom>
        </p:spPr>
      </p:pic>
      <p:sp>
        <p:nvSpPr>
          <p:cNvPr id="10" name="Rectangle 9">
            <a:extLst>
              <a:ext uri="{FF2B5EF4-FFF2-40B4-BE49-F238E27FC236}">
                <a16:creationId xmlns:a16="http://schemas.microsoft.com/office/drawing/2014/main" id="{BC7A76E2-54D8-7713-DF6F-A5F0B8F38644}"/>
              </a:ext>
            </a:extLst>
          </p:cNvPr>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Faculty Name(optional), Department of ______Engineering, VIIT, Pune-48</a:t>
            </a:r>
            <a:endParaRPr lang="en-IN" b="1" dirty="0">
              <a:solidFill>
                <a:schemeClr val="tx1"/>
              </a:solidFill>
            </a:endParaRPr>
          </a:p>
        </p:txBody>
      </p:sp>
      <p:sp>
        <p:nvSpPr>
          <p:cNvPr id="6" name="Rectangle 5">
            <a:extLst>
              <a:ext uri="{FF2B5EF4-FFF2-40B4-BE49-F238E27FC236}">
                <a16:creationId xmlns:a16="http://schemas.microsoft.com/office/drawing/2014/main" id="{61ADC99C-5957-9BA5-DDBB-A555E157A8EE}"/>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13" name="Title 1">
            <a:extLst>
              <a:ext uri="{FF2B5EF4-FFF2-40B4-BE49-F238E27FC236}">
                <a16:creationId xmlns:a16="http://schemas.microsoft.com/office/drawing/2014/main" id="{E4ACED77-09E9-43A3-99D6-A1F481659FE6}"/>
              </a:ext>
            </a:extLst>
          </p:cNvPr>
          <p:cNvSpPr>
            <a:spLocks noGrp="1"/>
          </p:cNvSpPr>
          <p:nvPr>
            <p:ph type="title"/>
          </p:nvPr>
        </p:nvSpPr>
        <p:spPr>
          <a:xfrm>
            <a:off x="2136098" y="0"/>
            <a:ext cx="5066676" cy="523297"/>
          </a:xfrm>
        </p:spPr>
        <p:txBody>
          <a:bodyPr>
            <a:noAutofit/>
          </a:bodyPr>
          <a:lstStyle/>
          <a:p>
            <a:pPr algn="ctr"/>
            <a:r>
              <a:rPr lang="en-US" sz="2800" b="1" dirty="0">
                <a:solidFill>
                  <a:srgbClr val="0000FF"/>
                </a:solidFill>
              </a:rPr>
              <a:t>Quality – Lets mull over a bit</a:t>
            </a:r>
            <a:endParaRPr lang="en-US" sz="2800" b="1" dirty="0">
              <a:solidFill>
                <a:srgbClr val="0000CC"/>
              </a:solidFill>
            </a:endParaRPr>
          </a:p>
        </p:txBody>
      </p:sp>
      <p:pic>
        <p:nvPicPr>
          <p:cNvPr id="15" name="Picture 14">
            <a:extLst>
              <a:ext uri="{FF2B5EF4-FFF2-40B4-BE49-F238E27FC236}">
                <a16:creationId xmlns:a16="http://schemas.microsoft.com/office/drawing/2014/main" id="{0870844B-05AC-DBCA-5D52-5D5DB51978ED}"/>
              </a:ext>
            </a:extLst>
          </p:cNvPr>
          <p:cNvPicPr>
            <a:picLocks noChangeAspect="1"/>
          </p:cNvPicPr>
          <p:nvPr/>
        </p:nvPicPr>
        <p:blipFill>
          <a:blip r:embed="rId4"/>
          <a:stretch>
            <a:fillRect/>
          </a:stretch>
        </p:blipFill>
        <p:spPr>
          <a:xfrm>
            <a:off x="503695" y="316593"/>
            <a:ext cx="1994254" cy="1357433"/>
          </a:xfrm>
          <a:prstGeom prst="rect">
            <a:avLst/>
          </a:prstGeom>
        </p:spPr>
      </p:pic>
      <p:pic>
        <p:nvPicPr>
          <p:cNvPr id="17" name="Picture 16">
            <a:extLst>
              <a:ext uri="{FF2B5EF4-FFF2-40B4-BE49-F238E27FC236}">
                <a16:creationId xmlns:a16="http://schemas.microsoft.com/office/drawing/2014/main" id="{C2CB9F1D-5F29-0D3D-0DB0-3C9BC1687067}"/>
              </a:ext>
            </a:extLst>
          </p:cNvPr>
          <p:cNvPicPr>
            <a:picLocks noChangeAspect="1"/>
          </p:cNvPicPr>
          <p:nvPr/>
        </p:nvPicPr>
        <p:blipFill>
          <a:blip r:embed="rId5"/>
          <a:stretch>
            <a:fillRect/>
          </a:stretch>
        </p:blipFill>
        <p:spPr>
          <a:xfrm>
            <a:off x="503696" y="3394196"/>
            <a:ext cx="1994254" cy="1216549"/>
          </a:xfrm>
          <a:prstGeom prst="rect">
            <a:avLst/>
          </a:prstGeom>
        </p:spPr>
      </p:pic>
      <p:pic>
        <p:nvPicPr>
          <p:cNvPr id="19" name="Picture 18">
            <a:extLst>
              <a:ext uri="{FF2B5EF4-FFF2-40B4-BE49-F238E27FC236}">
                <a16:creationId xmlns:a16="http://schemas.microsoft.com/office/drawing/2014/main" id="{EFB930F3-5FA0-1CE4-BACD-F076F79627A9}"/>
              </a:ext>
            </a:extLst>
          </p:cNvPr>
          <p:cNvPicPr>
            <a:picLocks noChangeAspect="1"/>
          </p:cNvPicPr>
          <p:nvPr/>
        </p:nvPicPr>
        <p:blipFill>
          <a:blip r:embed="rId6"/>
          <a:stretch>
            <a:fillRect/>
          </a:stretch>
        </p:blipFill>
        <p:spPr>
          <a:xfrm>
            <a:off x="7202774" y="316593"/>
            <a:ext cx="1784366" cy="1357432"/>
          </a:xfrm>
          <a:prstGeom prst="rect">
            <a:avLst/>
          </a:prstGeom>
        </p:spPr>
      </p:pic>
      <p:pic>
        <p:nvPicPr>
          <p:cNvPr id="21" name="Picture 20">
            <a:extLst>
              <a:ext uri="{FF2B5EF4-FFF2-40B4-BE49-F238E27FC236}">
                <a16:creationId xmlns:a16="http://schemas.microsoft.com/office/drawing/2014/main" id="{6EA3CE60-83C4-E5BE-BD93-BAB9C6C5B0AA}"/>
              </a:ext>
            </a:extLst>
          </p:cNvPr>
          <p:cNvPicPr>
            <a:picLocks noChangeAspect="1"/>
          </p:cNvPicPr>
          <p:nvPr/>
        </p:nvPicPr>
        <p:blipFill>
          <a:blip r:embed="rId7"/>
          <a:stretch>
            <a:fillRect/>
          </a:stretch>
        </p:blipFill>
        <p:spPr>
          <a:xfrm>
            <a:off x="503695" y="1832162"/>
            <a:ext cx="1994254" cy="1357432"/>
          </a:xfrm>
          <a:prstGeom prst="rect">
            <a:avLst/>
          </a:prstGeom>
        </p:spPr>
      </p:pic>
      <p:pic>
        <p:nvPicPr>
          <p:cNvPr id="23" name="Picture 22">
            <a:extLst>
              <a:ext uri="{FF2B5EF4-FFF2-40B4-BE49-F238E27FC236}">
                <a16:creationId xmlns:a16="http://schemas.microsoft.com/office/drawing/2014/main" id="{DFFBC940-89CC-2B61-C6D5-0FCEE649BEB2}"/>
              </a:ext>
            </a:extLst>
          </p:cNvPr>
          <p:cNvPicPr>
            <a:picLocks noChangeAspect="1"/>
          </p:cNvPicPr>
          <p:nvPr/>
        </p:nvPicPr>
        <p:blipFill>
          <a:blip r:embed="rId8"/>
          <a:stretch>
            <a:fillRect/>
          </a:stretch>
        </p:blipFill>
        <p:spPr>
          <a:xfrm>
            <a:off x="7202774" y="3394196"/>
            <a:ext cx="1784366" cy="1216549"/>
          </a:xfrm>
          <a:prstGeom prst="rect">
            <a:avLst/>
          </a:prstGeom>
        </p:spPr>
      </p:pic>
      <p:pic>
        <p:nvPicPr>
          <p:cNvPr id="25" name="Picture 24">
            <a:extLst>
              <a:ext uri="{FF2B5EF4-FFF2-40B4-BE49-F238E27FC236}">
                <a16:creationId xmlns:a16="http://schemas.microsoft.com/office/drawing/2014/main" id="{17116232-CE3D-B910-B2EA-E0B89FBCFEB0}"/>
              </a:ext>
            </a:extLst>
          </p:cNvPr>
          <p:cNvPicPr>
            <a:picLocks noChangeAspect="1"/>
          </p:cNvPicPr>
          <p:nvPr/>
        </p:nvPicPr>
        <p:blipFill>
          <a:blip r:embed="rId9"/>
          <a:stretch>
            <a:fillRect/>
          </a:stretch>
        </p:blipFill>
        <p:spPr>
          <a:xfrm>
            <a:off x="7177230" y="1832161"/>
            <a:ext cx="1809910" cy="1357432"/>
          </a:xfrm>
          <a:prstGeom prst="rect">
            <a:avLst/>
          </a:prstGeom>
        </p:spPr>
      </p:pic>
      <p:sp>
        <p:nvSpPr>
          <p:cNvPr id="26" name="TextBox 25">
            <a:extLst>
              <a:ext uri="{FF2B5EF4-FFF2-40B4-BE49-F238E27FC236}">
                <a16:creationId xmlns:a16="http://schemas.microsoft.com/office/drawing/2014/main" id="{ECFED0A0-5B0D-42A4-3E16-3F4F923D3A67}"/>
              </a:ext>
            </a:extLst>
          </p:cNvPr>
          <p:cNvSpPr txBox="1"/>
          <p:nvPr/>
        </p:nvSpPr>
        <p:spPr>
          <a:xfrm>
            <a:off x="2868532" y="407151"/>
            <a:ext cx="4004458"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t>Source and Type of Rock</a:t>
            </a:r>
          </a:p>
          <a:p>
            <a:pPr marL="285750" indent="-285750">
              <a:buFont typeface="Arial" panose="020B0604020202020204" pitchFamily="34" charset="0"/>
              <a:buChar char="•"/>
            </a:pPr>
            <a:r>
              <a:rPr lang="en-IN" sz="1800" dirty="0"/>
              <a:t>Particle Shape and Texture</a:t>
            </a:r>
          </a:p>
          <a:p>
            <a:pPr marL="285750" indent="-285750">
              <a:buFont typeface="Arial" panose="020B0604020202020204" pitchFamily="34" charset="0"/>
              <a:buChar char="•"/>
            </a:pPr>
            <a:r>
              <a:rPr lang="en-IN" sz="1800" dirty="0"/>
              <a:t>Size and Grading</a:t>
            </a:r>
          </a:p>
          <a:p>
            <a:pPr marL="285750" indent="-285750">
              <a:buFont typeface="Arial" panose="020B0604020202020204" pitchFamily="34" charset="0"/>
              <a:buChar char="•"/>
            </a:pPr>
            <a:r>
              <a:rPr lang="en-IN" sz="1800" dirty="0"/>
              <a:t>Strength and Toughness</a:t>
            </a:r>
          </a:p>
          <a:p>
            <a:pPr marL="285750" indent="-285750">
              <a:buFont typeface="Arial" panose="020B0604020202020204" pitchFamily="34" charset="0"/>
              <a:buChar char="•"/>
            </a:pPr>
            <a:r>
              <a:rPr lang="en-IN" sz="1800" dirty="0"/>
              <a:t>Water Absorption and Porosity</a:t>
            </a:r>
          </a:p>
          <a:p>
            <a:pPr marL="285750" indent="-285750">
              <a:buFont typeface="Arial" panose="020B0604020202020204" pitchFamily="34" charset="0"/>
              <a:buChar char="•"/>
            </a:pPr>
            <a:r>
              <a:rPr lang="en-IN" sz="1800" dirty="0"/>
              <a:t>Durability and Soundness</a:t>
            </a:r>
          </a:p>
          <a:p>
            <a:pPr marL="285750" indent="-285750">
              <a:buFont typeface="Arial" panose="020B0604020202020204" pitchFamily="34" charset="0"/>
              <a:buChar char="•"/>
            </a:pPr>
            <a:r>
              <a:rPr lang="en-IN" sz="1800" dirty="0"/>
              <a:t>Specific Gravity</a:t>
            </a:r>
          </a:p>
          <a:p>
            <a:pPr marL="285750" indent="-285750">
              <a:buFont typeface="Arial" panose="020B0604020202020204" pitchFamily="34" charset="0"/>
              <a:buChar char="•"/>
            </a:pPr>
            <a:r>
              <a:rPr lang="en-IN" sz="1800" dirty="0"/>
              <a:t>Alkali-Aggregate Reactivity (AAR)</a:t>
            </a:r>
          </a:p>
        </p:txBody>
      </p:sp>
      <p:pic>
        <p:nvPicPr>
          <p:cNvPr id="34" name="Picture 33">
            <a:extLst>
              <a:ext uri="{FF2B5EF4-FFF2-40B4-BE49-F238E27FC236}">
                <a16:creationId xmlns:a16="http://schemas.microsoft.com/office/drawing/2014/main" id="{85647154-D642-53B6-0C00-56B4E2F0E378}"/>
              </a:ext>
            </a:extLst>
          </p:cNvPr>
          <p:cNvPicPr>
            <a:picLocks noChangeAspect="1"/>
          </p:cNvPicPr>
          <p:nvPr/>
        </p:nvPicPr>
        <p:blipFill>
          <a:blip r:embed="rId10"/>
          <a:stretch>
            <a:fillRect/>
          </a:stretch>
        </p:blipFill>
        <p:spPr>
          <a:xfrm>
            <a:off x="2868532" y="2585664"/>
            <a:ext cx="3434832" cy="2327299"/>
          </a:xfrm>
          <a:prstGeom prst="rect">
            <a:avLst/>
          </a:prstGeom>
        </p:spPr>
      </p:pic>
    </p:spTree>
    <p:extLst>
      <p:ext uri="{BB962C8B-B14F-4D97-AF65-F5344CB8AC3E}">
        <p14:creationId xmlns:p14="http://schemas.microsoft.com/office/powerpoint/2010/main" val="3083754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136098" y="0"/>
            <a:ext cx="5066676" cy="523297"/>
          </a:xfrm>
        </p:spPr>
        <p:txBody>
          <a:bodyPr>
            <a:noAutofit/>
          </a:bodyPr>
          <a:lstStyle/>
          <a:p>
            <a:pPr algn="ctr"/>
            <a:r>
              <a:rPr lang="en-US" sz="2800" b="1" dirty="0">
                <a:solidFill>
                  <a:srgbClr val="0000FF"/>
                </a:solidFill>
              </a:rPr>
              <a:t>Quality – Definition and Concept </a:t>
            </a:r>
            <a:endParaRPr lang="en-US" sz="2800" b="1" dirty="0">
              <a:solidFill>
                <a:srgbClr val="0000CC"/>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TextBox 9">
            <a:extLst>
              <a:ext uri="{FF2B5EF4-FFF2-40B4-BE49-F238E27FC236}">
                <a16:creationId xmlns:a16="http://schemas.microsoft.com/office/drawing/2014/main" id="{4C2AB7E3-60B4-4AC6-A614-9D304D5BB137}"/>
              </a:ext>
            </a:extLst>
          </p:cNvPr>
          <p:cNvSpPr txBox="1"/>
          <p:nvPr/>
        </p:nvSpPr>
        <p:spPr>
          <a:xfrm>
            <a:off x="149901" y="302520"/>
            <a:ext cx="8806722" cy="549227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1800" dirty="0"/>
              <a:t>Quality refers to the </a:t>
            </a:r>
            <a:r>
              <a:rPr lang="en-US" sz="1800" b="1" dirty="0">
                <a:solidFill>
                  <a:srgbClr val="0000FF"/>
                </a:solidFill>
              </a:rPr>
              <a:t>degree</a:t>
            </a:r>
            <a:r>
              <a:rPr lang="en-US" sz="1800" dirty="0"/>
              <a:t> to which a </a:t>
            </a:r>
            <a:r>
              <a:rPr lang="en-US" sz="1800" b="1" dirty="0">
                <a:solidFill>
                  <a:srgbClr val="0000FF"/>
                </a:solidFill>
              </a:rPr>
              <a:t>product, service, or process </a:t>
            </a:r>
            <a:r>
              <a:rPr lang="en-US" sz="1800" dirty="0"/>
              <a:t>meets a specified set of requirements or expectations, often implying a level of excellence or fitness for purpose</a:t>
            </a:r>
            <a:r>
              <a:rPr lang="en-IN" sz="1800" dirty="0"/>
              <a:t>.</a:t>
            </a:r>
          </a:p>
          <a:p>
            <a:pPr marL="342900" indent="-342900" algn="just">
              <a:lnSpc>
                <a:spcPct val="150000"/>
              </a:lnSpc>
              <a:buFont typeface="Arial" panose="020B0604020202020204" pitchFamily="34" charset="0"/>
              <a:buChar char="•"/>
            </a:pPr>
            <a:r>
              <a:rPr lang="en-US" sz="1800" dirty="0"/>
              <a:t>Quality is a measure of how </a:t>
            </a:r>
            <a:r>
              <a:rPr lang="en-US" sz="1800" b="1" dirty="0">
                <a:solidFill>
                  <a:srgbClr val="0000FF"/>
                </a:solidFill>
              </a:rPr>
              <a:t>well something </a:t>
            </a:r>
            <a:r>
              <a:rPr lang="en-US" sz="1800" dirty="0"/>
              <a:t>(a product, service, or process) meets its intended purpose and satisfies customer needs and expectations.</a:t>
            </a:r>
          </a:p>
          <a:p>
            <a:pPr marL="342900" indent="-342900" algn="just">
              <a:lnSpc>
                <a:spcPct val="150000"/>
              </a:lnSpc>
              <a:buFont typeface="Arial" panose="020B0604020202020204" pitchFamily="34" charset="0"/>
              <a:buChar char="•"/>
            </a:pPr>
            <a:r>
              <a:rPr lang="en-US" sz="1800" dirty="0"/>
              <a:t>Quality can be assessed based on various factors like </a:t>
            </a:r>
            <a:r>
              <a:rPr lang="en-US" sz="1800" b="1" dirty="0">
                <a:solidFill>
                  <a:srgbClr val="0000FF"/>
                </a:solidFill>
              </a:rPr>
              <a:t>performance, reliability, durability, features, aesthetics, and conformance to standards</a:t>
            </a:r>
            <a:r>
              <a:rPr lang="en-US" sz="1800" dirty="0"/>
              <a:t>.</a:t>
            </a:r>
          </a:p>
          <a:p>
            <a:pPr marL="342900" indent="-342900" algn="just">
              <a:lnSpc>
                <a:spcPct val="150000"/>
              </a:lnSpc>
              <a:buFont typeface="Arial" panose="020B0604020202020204" pitchFamily="34" charset="0"/>
              <a:buChar char="•"/>
            </a:pPr>
            <a:r>
              <a:rPr lang="en-US" altLang="en-US" sz="1800" dirty="0"/>
              <a:t>Quality is a </a:t>
            </a:r>
            <a:r>
              <a:rPr lang="en-US" altLang="en-US" sz="1800" b="1" dirty="0">
                <a:solidFill>
                  <a:srgbClr val="0000FF"/>
                </a:solidFill>
              </a:rPr>
              <a:t>relative term </a:t>
            </a:r>
            <a:r>
              <a:rPr lang="en-US" altLang="en-US" sz="1800" dirty="0"/>
              <a:t>and used with reference to the </a:t>
            </a:r>
          </a:p>
          <a:p>
            <a:pPr algn="just">
              <a:lnSpc>
                <a:spcPct val="150000"/>
              </a:lnSpc>
            </a:pPr>
            <a:r>
              <a:rPr lang="en-US" altLang="en-US" sz="1800" dirty="0"/>
              <a:t>       end-use of product.</a:t>
            </a:r>
          </a:p>
          <a:p>
            <a:pPr marL="342900" indent="-342900" algn="just">
              <a:lnSpc>
                <a:spcPct val="150000"/>
              </a:lnSpc>
              <a:buFont typeface="Arial" panose="020B0604020202020204" pitchFamily="34" charset="0"/>
              <a:buChar char="•"/>
            </a:pPr>
            <a:r>
              <a:rPr lang="en-US" altLang="en-US" sz="1800" dirty="0"/>
              <a:t>Quality is aimed at the </a:t>
            </a:r>
            <a:r>
              <a:rPr lang="en-US" altLang="en-US" sz="1800" b="1" dirty="0">
                <a:solidFill>
                  <a:srgbClr val="0000FF"/>
                </a:solidFill>
              </a:rPr>
              <a:t>needs of the customer, present and </a:t>
            </a:r>
          </a:p>
          <a:p>
            <a:pPr algn="just">
              <a:lnSpc>
                <a:spcPct val="150000"/>
              </a:lnSpc>
            </a:pPr>
            <a:r>
              <a:rPr lang="en-US" altLang="en-US" sz="1800" b="1" dirty="0">
                <a:solidFill>
                  <a:srgbClr val="0000FF"/>
                </a:solidFill>
              </a:rPr>
              <a:t>      future.</a:t>
            </a:r>
          </a:p>
          <a:p>
            <a:pPr algn="just">
              <a:lnSpc>
                <a:spcPct val="150000"/>
              </a:lnSpc>
            </a:pPr>
            <a:endParaRPr lang="en-US" altLang="en-US" sz="1800" dirty="0"/>
          </a:p>
          <a:p>
            <a:pPr marL="342900" indent="-342900" algn="just">
              <a:lnSpc>
                <a:spcPct val="150000"/>
              </a:lnSpc>
              <a:buFont typeface="Arial" panose="020B0604020202020204" pitchFamily="34" charset="0"/>
              <a:buChar char="•"/>
            </a:pPr>
            <a:endParaRPr lang="en-IN" sz="2000" dirty="0"/>
          </a:p>
        </p:txBody>
      </p:sp>
      <p:pic>
        <p:nvPicPr>
          <p:cNvPr id="1026" name="Picture 2" descr="What Is Six Sigma? Concept, Steps, Examples, and Certification">
            <a:extLst>
              <a:ext uri="{FF2B5EF4-FFF2-40B4-BE49-F238E27FC236}">
                <a16:creationId xmlns:a16="http://schemas.microsoft.com/office/drawing/2014/main" id="{E9E54D81-4513-857A-5E07-E2E871CFB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995" y="2838795"/>
            <a:ext cx="3005529" cy="20036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0CDF4B8-8C15-3FE7-82B7-9460D354AB05}"/>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Tree>
    <p:extLst>
      <p:ext uri="{BB962C8B-B14F-4D97-AF65-F5344CB8AC3E}">
        <p14:creationId xmlns:p14="http://schemas.microsoft.com/office/powerpoint/2010/main" val="148576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774FC-1BC1-BE80-8320-818C1CD9A0D9}"/>
            </a:ext>
          </a:extLst>
        </p:cNvPr>
        <p:cNvGrpSpPr/>
        <p:nvPr/>
      </p:nvGrpSpPr>
      <p:grpSpPr>
        <a:xfrm>
          <a:off x="0" y="0"/>
          <a:ext cx="0" cy="0"/>
          <a:chOff x="0" y="0"/>
          <a:chExt cx="0" cy="0"/>
        </a:xfrm>
      </p:grpSpPr>
      <p:sp>
        <p:nvSpPr>
          <p:cNvPr id="10242" name="Title 1">
            <a:extLst>
              <a:ext uri="{FF2B5EF4-FFF2-40B4-BE49-F238E27FC236}">
                <a16:creationId xmlns:a16="http://schemas.microsoft.com/office/drawing/2014/main" id="{783BA92B-0391-A0C2-8B65-3433ACC8203B}"/>
              </a:ext>
            </a:extLst>
          </p:cNvPr>
          <p:cNvSpPr>
            <a:spLocks noGrp="1"/>
          </p:cNvSpPr>
          <p:nvPr>
            <p:ph type="title"/>
          </p:nvPr>
        </p:nvSpPr>
        <p:spPr>
          <a:xfrm>
            <a:off x="2136098" y="0"/>
            <a:ext cx="5066676" cy="523297"/>
          </a:xfrm>
        </p:spPr>
        <p:txBody>
          <a:bodyPr>
            <a:noAutofit/>
          </a:bodyPr>
          <a:lstStyle/>
          <a:p>
            <a:pPr algn="ctr"/>
            <a:r>
              <a:rPr lang="en-US" sz="2800" b="1" dirty="0">
                <a:solidFill>
                  <a:srgbClr val="0000FF"/>
                </a:solidFill>
              </a:rPr>
              <a:t>Quality – Definition and Concept </a:t>
            </a:r>
            <a:endParaRPr lang="en-US" sz="2800" b="1" dirty="0">
              <a:solidFill>
                <a:srgbClr val="0000CC"/>
              </a:solidFill>
            </a:endParaRPr>
          </a:p>
        </p:txBody>
      </p:sp>
      <p:pic>
        <p:nvPicPr>
          <p:cNvPr id="7" name="Picture 6">
            <a:extLst>
              <a:ext uri="{FF2B5EF4-FFF2-40B4-BE49-F238E27FC236}">
                <a16:creationId xmlns:a16="http://schemas.microsoft.com/office/drawing/2014/main" id="{CE5921B6-1799-17C9-F821-99BD0102F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TextBox 9">
            <a:extLst>
              <a:ext uri="{FF2B5EF4-FFF2-40B4-BE49-F238E27FC236}">
                <a16:creationId xmlns:a16="http://schemas.microsoft.com/office/drawing/2014/main" id="{07589ADE-B741-FDB8-EC5B-0538417E6F9F}"/>
              </a:ext>
            </a:extLst>
          </p:cNvPr>
          <p:cNvSpPr txBox="1"/>
          <p:nvPr/>
        </p:nvSpPr>
        <p:spPr>
          <a:xfrm>
            <a:off x="112427" y="405417"/>
            <a:ext cx="8881672" cy="5324535"/>
          </a:xfrm>
          <a:prstGeom prst="rect">
            <a:avLst/>
          </a:prstGeom>
          <a:noFill/>
        </p:spPr>
        <p:txBody>
          <a:bodyPr wrap="square">
            <a:spAutoFit/>
          </a:bodyPr>
          <a:lstStyle/>
          <a:p>
            <a:pPr marL="285750" indent="-285750" algn="just">
              <a:lnSpc>
                <a:spcPts val="2400"/>
              </a:lnSpc>
              <a:buFont typeface="Arial" panose="020B0604020202020204" pitchFamily="34" charset="0"/>
              <a:buChar char="•"/>
            </a:pPr>
            <a:r>
              <a:rPr lang="en-US" altLang="en-US" sz="1800" dirty="0"/>
              <a:t>According to </a:t>
            </a:r>
            <a:r>
              <a:rPr lang="en-US" sz="1800" dirty="0"/>
              <a:t>[ISO 9000:2015, 3.6.2]</a:t>
            </a:r>
            <a:r>
              <a:rPr lang="en-US" altLang="en-US" sz="1800" dirty="0"/>
              <a:t> </a:t>
            </a:r>
            <a:r>
              <a:rPr lang="en-US" sz="1800" dirty="0"/>
              <a:t>Quality is defined as the “</a:t>
            </a:r>
            <a:r>
              <a:rPr lang="en-US" sz="1800" b="1" dirty="0">
                <a:solidFill>
                  <a:srgbClr val="0000FF"/>
                </a:solidFill>
              </a:rPr>
              <a:t>degree to which a set of inherent characteristics of an object fulfils requirements</a:t>
            </a:r>
            <a:r>
              <a:rPr lang="en-US" sz="1800" dirty="0"/>
              <a:t>”</a:t>
            </a:r>
          </a:p>
          <a:p>
            <a:pPr marL="628650" lvl="1" indent="-285750" algn="just">
              <a:lnSpc>
                <a:spcPts val="2400"/>
              </a:lnSpc>
              <a:buFont typeface="Arial" panose="020B0604020202020204" pitchFamily="34" charset="0"/>
              <a:buChar char="•"/>
            </a:pPr>
            <a:r>
              <a:rPr lang="en-US" sz="1800" dirty="0"/>
              <a:t>Degree: Quality such as poor, good and excellent</a:t>
            </a:r>
          </a:p>
          <a:p>
            <a:pPr marL="628650" lvl="1" indent="-285750" algn="just">
              <a:lnSpc>
                <a:spcPts val="2400"/>
              </a:lnSpc>
              <a:buFont typeface="Arial" panose="020B0604020202020204" pitchFamily="34" charset="0"/>
              <a:buChar char="•"/>
            </a:pPr>
            <a:r>
              <a:rPr lang="en-US" sz="1800" dirty="0"/>
              <a:t>Inherent: Permanent attribute</a:t>
            </a:r>
          </a:p>
          <a:p>
            <a:pPr marL="628650" lvl="1" indent="-285750" algn="just">
              <a:lnSpc>
                <a:spcPts val="2400"/>
              </a:lnSpc>
              <a:buFont typeface="Arial" panose="020B0604020202020204" pitchFamily="34" charset="0"/>
              <a:buChar char="•"/>
            </a:pPr>
            <a:r>
              <a:rPr lang="en-US" sz="1800" dirty="0"/>
              <a:t>Requirement: Need based or expectation</a:t>
            </a:r>
          </a:p>
          <a:p>
            <a:pPr marL="285750" lvl="0" indent="-285750" algn="just" defTabSz="914400" eaLnBrk="0" fontAlgn="base" hangingPunct="0">
              <a:lnSpc>
                <a:spcPts val="2400"/>
              </a:lnSpc>
              <a:buFont typeface="Arial" panose="020B0604020202020204" pitchFamily="34" charset="0"/>
              <a:buChar char="•"/>
            </a:pPr>
            <a:r>
              <a:rPr lang="en-US" altLang="en-US" sz="1800" dirty="0"/>
              <a:t>Joseph Juran (Quality Guru) : “</a:t>
            </a:r>
            <a:r>
              <a:rPr lang="en-US" altLang="en-US" sz="1800" b="1" dirty="0">
                <a:solidFill>
                  <a:srgbClr val="0000FF"/>
                </a:solidFill>
              </a:rPr>
              <a:t>Quality is fitness for use.”</a:t>
            </a:r>
          </a:p>
          <a:p>
            <a:pPr marL="285750" lvl="0" indent="-285750" algn="just" defTabSz="914400" eaLnBrk="0" fontAlgn="base" hangingPunct="0">
              <a:lnSpc>
                <a:spcPts val="2400"/>
              </a:lnSpc>
              <a:buFont typeface="Arial" panose="020B0604020202020204" pitchFamily="34" charset="0"/>
              <a:buChar char="•"/>
            </a:pPr>
            <a:r>
              <a:rPr lang="en-US" altLang="en-US" sz="1800" dirty="0"/>
              <a:t>Philip B. Crosby (Quality Guru): </a:t>
            </a:r>
            <a:r>
              <a:rPr lang="en-US" altLang="en-US" sz="1800" b="1" dirty="0">
                <a:solidFill>
                  <a:srgbClr val="0000FF"/>
                </a:solidFill>
              </a:rPr>
              <a:t>“Quality is conformance to requirements.”</a:t>
            </a:r>
          </a:p>
          <a:p>
            <a:pPr marL="285750" lvl="0" indent="-285750" algn="just" defTabSz="914400" eaLnBrk="0" fontAlgn="base" hangingPunct="0">
              <a:lnSpc>
                <a:spcPts val="2400"/>
              </a:lnSpc>
              <a:buFont typeface="Arial" panose="020B0604020202020204" pitchFamily="34" charset="0"/>
              <a:buChar char="•"/>
            </a:pPr>
            <a:r>
              <a:rPr lang="en-US" altLang="en-US" sz="1800" dirty="0"/>
              <a:t>W. Edwards Deming (Father of Quality Management): </a:t>
            </a:r>
            <a:r>
              <a:rPr lang="en-US" altLang="en-US" sz="1800" b="1" dirty="0">
                <a:solidFill>
                  <a:srgbClr val="0000FF"/>
                </a:solidFill>
              </a:rPr>
              <a:t>“Quality is pride of workmanship.”</a:t>
            </a:r>
          </a:p>
          <a:p>
            <a:pPr marL="628650" lvl="1" indent="-285750" algn="just" defTabSz="914400" eaLnBrk="0" fontAlgn="base" hangingPunct="0">
              <a:lnSpc>
                <a:spcPts val="2400"/>
              </a:lnSpc>
              <a:buFont typeface="Arial" panose="020B0604020202020204" pitchFamily="34" charset="0"/>
              <a:buChar char="•"/>
            </a:pPr>
            <a:r>
              <a:rPr lang="en-US" altLang="en-US" sz="1800" dirty="0"/>
              <a:t>Deming focused on continuous improvement and quality through employee involvement and process control.</a:t>
            </a:r>
          </a:p>
          <a:p>
            <a:pPr marL="285750" indent="-285750" algn="just" defTabSz="914400" eaLnBrk="0" fontAlgn="base" hangingPunct="0">
              <a:lnSpc>
                <a:spcPts val="2400"/>
              </a:lnSpc>
              <a:buFont typeface="Arial" panose="020B0604020202020204" pitchFamily="34" charset="0"/>
              <a:buChar char="•"/>
            </a:pPr>
            <a:r>
              <a:rPr lang="en-US" altLang="en-US" sz="1800" dirty="0" err="1"/>
              <a:t>A.V.Feigenbaum</a:t>
            </a:r>
            <a:r>
              <a:rPr lang="en-US" altLang="en-US" sz="1800" dirty="0"/>
              <a:t>: Quality is the </a:t>
            </a:r>
            <a:r>
              <a:rPr lang="en-US" altLang="en-US" sz="1800" b="1" dirty="0">
                <a:solidFill>
                  <a:srgbClr val="0000FF"/>
                </a:solidFill>
              </a:rPr>
              <a:t>total composite of </a:t>
            </a:r>
            <a:r>
              <a:rPr lang="en-US" altLang="en-US" sz="1800" dirty="0"/>
              <a:t>production and service characteristics of marketing, Engineering, manufacturing and maintenance through which the product and service in use will meet the expectations of the customer</a:t>
            </a:r>
          </a:p>
          <a:p>
            <a:pPr lvl="0" algn="just" defTabSz="914400" eaLnBrk="0" fontAlgn="base" hangingPunct="0">
              <a:lnSpc>
                <a:spcPts val="2400"/>
              </a:lnSpc>
            </a:pPr>
            <a:endParaRPr lang="en-US" altLang="en-US" sz="1800" dirty="0"/>
          </a:p>
          <a:p>
            <a:pPr marL="285750" indent="-285750" algn="just">
              <a:lnSpc>
                <a:spcPts val="2400"/>
              </a:lnSpc>
              <a:buFont typeface="Arial" panose="020B0604020202020204" pitchFamily="34" charset="0"/>
              <a:buChar char="•"/>
            </a:pPr>
            <a:endParaRPr lang="en-US" sz="1800" dirty="0"/>
          </a:p>
          <a:p>
            <a:pPr marL="285750" indent="-285750" algn="just">
              <a:lnSpc>
                <a:spcPts val="2400"/>
              </a:lnSpc>
              <a:buFont typeface="Arial" panose="020B0604020202020204" pitchFamily="34" charset="0"/>
              <a:buChar char="•"/>
            </a:pPr>
            <a:endParaRPr lang="en-US" sz="1800" dirty="0"/>
          </a:p>
          <a:p>
            <a:pPr marL="285750" indent="-285750" algn="just">
              <a:lnSpc>
                <a:spcPts val="2400"/>
              </a:lnSpc>
              <a:buFont typeface="Arial" panose="020B0604020202020204" pitchFamily="34" charset="0"/>
              <a:buChar char="•"/>
            </a:pPr>
            <a:endParaRPr lang="en-IN" sz="2000" dirty="0"/>
          </a:p>
        </p:txBody>
      </p:sp>
      <p:sp>
        <p:nvSpPr>
          <p:cNvPr id="2" name="Rectangle 1">
            <a:extLst>
              <a:ext uri="{FF2B5EF4-FFF2-40B4-BE49-F238E27FC236}">
                <a16:creationId xmlns:a16="http://schemas.microsoft.com/office/drawing/2014/main" id="{8452E75C-22BE-27C3-9119-273721F16D53}"/>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pic>
        <p:nvPicPr>
          <p:cNvPr id="11" name="Picture 10">
            <a:extLst>
              <a:ext uri="{FF2B5EF4-FFF2-40B4-BE49-F238E27FC236}">
                <a16:creationId xmlns:a16="http://schemas.microsoft.com/office/drawing/2014/main" id="{06B99D69-630E-1AC9-96CC-765D174023AF}"/>
              </a:ext>
            </a:extLst>
          </p:cNvPr>
          <p:cNvPicPr>
            <a:picLocks noChangeAspect="1"/>
          </p:cNvPicPr>
          <p:nvPr/>
        </p:nvPicPr>
        <p:blipFill>
          <a:blip r:embed="rId3"/>
          <a:stretch>
            <a:fillRect/>
          </a:stretch>
        </p:blipFill>
        <p:spPr>
          <a:xfrm>
            <a:off x="1330457" y="1428590"/>
            <a:ext cx="6677957" cy="2286319"/>
          </a:xfrm>
          <a:prstGeom prst="rect">
            <a:avLst/>
          </a:prstGeom>
        </p:spPr>
      </p:pic>
    </p:spTree>
    <p:extLst>
      <p:ext uri="{BB962C8B-B14F-4D97-AF65-F5344CB8AC3E}">
        <p14:creationId xmlns:p14="http://schemas.microsoft.com/office/powerpoint/2010/main" val="183107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854F3-5478-70EE-C5D6-674C55161FE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800715B-F43F-6CBA-3C28-CEE2516A3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2266" cy="522693"/>
          </a:xfrm>
          <a:prstGeom prst="rect">
            <a:avLst/>
          </a:prstGeom>
        </p:spPr>
      </p:pic>
      <p:sp>
        <p:nvSpPr>
          <p:cNvPr id="2" name="Rectangle 1">
            <a:extLst>
              <a:ext uri="{FF2B5EF4-FFF2-40B4-BE49-F238E27FC236}">
                <a16:creationId xmlns:a16="http://schemas.microsoft.com/office/drawing/2014/main" id="{E700C4EA-2760-06EC-9EE8-CA7FCC8ACAD7}"/>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13" name="Title 1">
            <a:extLst>
              <a:ext uri="{FF2B5EF4-FFF2-40B4-BE49-F238E27FC236}">
                <a16:creationId xmlns:a16="http://schemas.microsoft.com/office/drawing/2014/main" id="{474CA532-0D46-7BCB-0D12-F753454DC466}"/>
              </a:ext>
            </a:extLst>
          </p:cNvPr>
          <p:cNvSpPr>
            <a:spLocks noGrp="1"/>
          </p:cNvSpPr>
          <p:nvPr>
            <p:ph type="title"/>
          </p:nvPr>
        </p:nvSpPr>
        <p:spPr>
          <a:xfrm>
            <a:off x="4054840" y="-604"/>
            <a:ext cx="1618938" cy="523297"/>
          </a:xfrm>
        </p:spPr>
        <p:txBody>
          <a:bodyPr>
            <a:noAutofit/>
          </a:bodyPr>
          <a:lstStyle/>
          <a:p>
            <a:pPr algn="ctr"/>
            <a:r>
              <a:rPr lang="en-US" sz="2800" b="1" dirty="0">
                <a:solidFill>
                  <a:srgbClr val="0000FF"/>
                </a:solidFill>
              </a:rPr>
              <a:t> Quality</a:t>
            </a:r>
            <a:endParaRPr lang="en-US" sz="2800" b="1" dirty="0">
              <a:solidFill>
                <a:srgbClr val="0000CC"/>
              </a:solidFill>
            </a:endParaRPr>
          </a:p>
        </p:txBody>
      </p:sp>
      <p:sp>
        <p:nvSpPr>
          <p:cNvPr id="14" name="TextBox 13">
            <a:extLst>
              <a:ext uri="{FF2B5EF4-FFF2-40B4-BE49-F238E27FC236}">
                <a16:creationId xmlns:a16="http://schemas.microsoft.com/office/drawing/2014/main" id="{26CC7EEA-BFB3-15B1-EBF7-E2E6B9A0E60B}"/>
              </a:ext>
            </a:extLst>
          </p:cNvPr>
          <p:cNvSpPr txBox="1"/>
          <p:nvPr/>
        </p:nvSpPr>
        <p:spPr>
          <a:xfrm>
            <a:off x="231134" y="428015"/>
            <a:ext cx="8806722" cy="3693319"/>
          </a:xfrm>
          <a:prstGeom prst="rect">
            <a:avLst/>
          </a:prstGeom>
          <a:noFill/>
        </p:spPr>
        <p:txBody>
          <a:bodyPr wrap="square">
            <a:spAutoFit/>
          </a:bodyPr>
          <a:lstStyle/>
          <a:p>
            <a:pPr marL="342900" indent="-342900" algn="just">
              <a:buFont typeface="Arial" panose="020B0604020202020204" pitchFamily="34" charset="0"/>
              <a:buChar char="•"/>
            </a:pPr>
            <a:r>
              <a:rPr lang="en-US" sz="1800" dirty="0"/>
              <a:t>Quality can be quantified as: </a:t>
            </a:r>
            <a:r>
              <a:rPr lang="en-US" sz="1800" b="1" dirty="0">
                <a:solidFill>
                  <a:srgbClr val="0000FF"/>
                </a:solidFill>
              </a:rPr>
              <a:t>Q=P/E</a:t>
            </a:r>
            <a:r>
              <a:rPr lang="en-US" sz="1800" dirty="0"/>
              <a:t> Where</a:t>
            </a:r>
          </a:p>
          <a:p>
            <a:pPr marL="685800" lvl="1" indent="-342900" algn="just">
              <a:buFont typeface="Arial" panose="020B0604020202020204" pitchFamily="34" charset="0"/>
              <a:buChar char="•"/>
            </a:pPr>
            <a:r>
              <a:rPr lang="en-US" sz="1800" dirty="0"/>
              <a:t>Q= Quality</a:t>
            </a:r>
          </a:p>
          <a:p>
            <a:pPr marL="685800" lvl="1" indent="-342900" algn="just">
              <a:buFont typeface="Arial" panose="020B0604020202020204" pitchFamily="34" charset="0"/>
              <a:buChar char="•"/>
            </a:pPr>
            <a:r>
              <a:rPr lang="en-US" sz="1800" dirty="0"/>
              <a:t>P=Performance </a:t>
            </a:r>
          </a:p>
          <a:p>
            <a:pPr marL="685800" lvl="1" indent="-342900" algn="just">
              <a:buFont typeface="Arial" panose="020B0604020202020204" pitchFamily="34" charset="0"/>
              <a:buChar char="•"/>
            </a:pPr>
            <a:r>
              <a:rPr lang="en-US" sz="1800" dirty="0"/>
              <a:t>E=Expectations</a:t>
            </a:r>
          </a:p>
          <a:p>
            <a:pPr marL="342900" indent="-342900" algn="just">
              <a:buFont typeface="Arial" panose="020B0604020202020204" pitchFamily="34" charset="0"/>
              <a:buChar char="•"/>
            </a:pPr>
            <a:r>
              <a:rPr lang="en-US" sz="1800" dirty="0"/>
              <a:t>If Q is </a:t>
            </a:r>
            <a:r>
              <a:rPr lang="en-US" sz="1800" b="1" dirty="0">
                <a:solidFill>
                  <a:srgbClr val="0000FF"/>
                </a:solidFill>
              </a:rPr>
              <a:t>greater than 1.0 </a:t>
            </a:r>
            <a:r>
              <a:rPr lang="en-US" sz="1800" dirty="0"/>
              <a:t>then the customer </a:t>
            </a:r>
            <a:r>
              <a:rPr lang="en-US" sz="1800" b="1" dirty="0">
                <a:solidFill>
                  <a:srgbClr val="0000FF"/>
                </a:solidFill>
              </a:rPr>
              <a:t>has a good feeling </a:t>
            </a:r>
            <a:r>
              <a:rPr lang="en-US" sz="1800" dirty="0"/>
              <a:t>about the product or service. </a:t>
            </a:r>
          </a:p>
          <a:p>
            <a:pPr marL="342900" indent="-342900" algn="just">
              <a:buFont typeface="Arial" panose="020B0604020202020204" pitchFamily="34" charset="0"/>
              <a:buChar char="•"/>
            </a:pPr>
            <a:r>
              <a:rPr lang="en-US" sz="1800" dirty="0"/>
              <a:t>Broadly quality is:</a:t>
            </a:r>
          </a:p>
          <a:p>
            <a:pPr marL="685800" lvl="1" indent="-342900" algn="just">
              <a:buFont typeface="Arial" panose="020B0604020202020204" pitchFamily="34" charset="0"/>
              <a:buChar char="•"/>
            </a:pPr>
            <a:r>
              <a:rPr lang="en-US" sz="1800" dirty="0"/>
              <a:t>Fitness for use</a:t>
            </a:r>
          </a:p>
          <a:p>
            <a:pPr marL="685800" lvl="1" indent="-342900" algn="just">
              <a:buFont typeface="Arial" panose="020B0604020202020204" pitchFamily="34" charset="0"/>
              <a:buChar char="•"/>
            </a:pPr>
            <a:r>
              <a:rPr lang="en-US" sz="1800" dirty="0"/>
              <a:t>Grade</a:t>
            </a:r>
          </a:p>
          <a:p>
            <a:pPr marL="685800" lvl="1" indent="-342900" algn="just">
              <a:buFont typeface="Arial" panose="020B0604020202020204" pitchFamily="34" charset="0"/>
              <a:buChar char="•"/>
            </a:pPr>
            <a:r>
              <a:rPr lang="en-US" sz="1800" dirty="0"/>
              <a:t>Degree of preference</a:t>
            </a:r>
          </a:p>
          <a:p>
            <a:pPr marL="685800" lvl="1" indent="-342900" algn="just">
              <a:buFont typeface="Arial" panose="020B0604020202020204" pitchFamily="34" charset="0"/>
              <a:buChar char="•"/>
            </a:pPr>
            <a:r>
              <a:rPr lang="en-US" sz="1800" dirty="0"/>
              <a:t>Degree of Excellence</a:t>
            </a:r>
          </a:p>
          <a:p>
            <a:pPr marL="685800" lvl="1" indent="-342900" algn="just">
              <a:buFont typeface="Arial" panose="020B0604020202020204" pitchFamily="34" charset="0"/>
              <a:buChar char="•"/>
            </a:pPr>
            <a:r>
              <a:rPr lang="en-US" sz="1800" dirty="0"/>
              <a:t>Conformity to requirements</a:t>
            </a:r>
          </a:p>
          <a:p>
            <a:pPr marL="685800" lvl="1" indent="-342900" algn="just">
              <a:buFont typeface="Arial" panose="020B0604020202020204" pitchFamily="34" charset="0"/>
              <a:buChar char="•"/>
            </a:pPr>
            <a:endParaRPr lang="en-IN" sz="1800" dirty="0"/>
          </a:p>
        </p:txBody>
      </p:sp>
    </p:spTree>
    <p:extLst>
      <p:ext uri="{BB962C8B-B14F-4D97-AF65-F5344CB8AC3E}">
        <p14:creationId xmlns:p14="http://schemas.microsoft.com/office/powerpoint/2010/main" val="3679819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7CF7-E8D2-94A5-7A8C-A171D254FF8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E385F11-09CD-22EA-A3EE-86BCEBE16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487180" cy="550864"/>
          </a:xfrm>
          <a:prstGeom prst="rect">
            <a:avLst/>
          </a:prstGeom>
        </p:spPr>
      </p:pic>
      <p:sp>
        <p:nvSpPr>
          <p:cNvPr id="2" name="Rectangle 1">
            <a:extLst>
              <a:ext uri="{FF2B5EF4-FFF2-40B4-BE49-F238E27FC236}">
                <a16:creationId xmlns:a16="http://schemas.microsoft.com/office/drawing/2014/main" id="{82BAF921-539E-74DC-F47F-B8F69819CF66}"/>
              </a:ext>
            </a:extLst>
          </p:cNvPr>
          <p:cNvSpPr/>
          <p:nvPr/>
        </p:nvSpPr>
        <p:spPr>
          <a:xfrm>
            <a:off x="0" y="4882454"/>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Prof. </a:t>
            </a:r>
            <a:r>
              <a:rPr lang="en-US" b="1" dirty="0" err="1">
                <a:solidFill>
                  <a:schemeClr val="tx1"/>
                </a:solidFill>
              </a:rPr>
              <a:t>Shreenivas</a:t>
            </a:r>
            <a:r>
              <a:rPr lang="en-US" b="1" dirty="0">
                <a:solidFill>
                  <a:schemeClr val="tx1"/>
                </a:solidFill>
              </a:rPr>
              <a:t> Londhe and Dr. Preeti Kulkarni, Department of Civil Engineering, VIIT , Pune-48</a:t>
            </a:r>
            <a:endParaRPr lang="en-IN" b="1" dirty="0">
              <a:solidFill>
                <a:schemeClr val="tx1"/>
              </a:solidFill>
            </a:endParaRPr>
          </a:p>
        </p:txBody>
      </p:sp>
      <p:sp>
        <p:nvSpPr>
          <p:cNvPr id="6" name="TextBox 5">
            <a:extLst>
              <a:ext uri="{FF2B5EF4-FFF2-40B4-BE49-F238E27FC236}">
                <a16:creationId xmlns:a16="http://schemas.microsoft.com/office/drawing/2014/main" id="{003D95EB-80D2-3C52-11DD-8B1B1F1590A0}"/>
              </a:ext>
            </a:extLst>
          </p:cNvPr>
          <p:cNvSpPr txBox="1"/>
          <p:nvPr/>
        </p:nvSpPr>
        <p:spPr>
          <a:xfrm>
            <a:off x="419725" y="531656"/>
            <a:ext cx="8401986" cy="3373359"/>
          </a:xfrm>
          <a:prstGeom prst="rect">
            <a:avLst/>
          </a:prstGeom>
          <a:noFill/>
        </p:spPr>
        <p:txBody>
          <a:bodyPr wrap="square">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Good quality of goods and services can provide an organization with a </a:t>
            </a:r>
            <a:r>
              <a:rPr kumimoji="0" lang="en-US" altLang="en-US" sz="1800" b="1" i="0" u="none" strike="noStrike" cap="none" normalizeH="0" baseline="0" dirty="0">
                <a:ln>
                  <a:noFill/>
                </a:ln>
                <a:solidFill>
                  <a:srgbClr val="0000FF"/>
                </a:solidFill>
                <a:effectLst/>
              </a:rPr>
              <a:t>competitive edge.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Good quality </a:t>
            </a:r>
            <a:r>
              <a:rPr lang="en-US" altLang="en-US" sz="1800" b="1" dirty="0">
                <a:solidFill>
                  <a:srgbClr val="0000FF"/>
                </a:solidFill>
              </a:rPr>
              <a:t>reduces costs </a:t>
            </a:r>
            <a:r>
              <a:rPr kumimoji="0" lang="en-US" altLang="en-US" sz="1800" b="0" i="0" u="none" strike="noStrike" cap="none" normalizeH="0" baseline="0" dirty="0">
                <a:ln>
                  <a:noFill/>
                </a:ln>
                <a:solidFill>
                  <a:schemeClr val="tx1"/>
                </a:solidFill>
                <a:effectLst/>
              </a:rPr>
              <a:t>due to product returns, rework, and scrap.</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Good quality </a:t>
            </a:r>
            <a:r>
              <a:rPr lang="en-US" altLang="en-US" sz="1800" b="1" dirty="0">
                <a:solidFill>
                  <a:srgbClr val="0000FF"/>
                </a:solidFill>
              </a:rPr>
              <a:t>increases productivity, profits</a:t>
            </a:r>
            <a:r>
              <a:rPr kumimoji="0" lang="en-US" altLang="en-US" sz="1800" b="0" i="0" u="none" strike="noStrike" cap="none" normalizeH="0" baseline="0" dirty="0">
                <a:ln>
                  <a:noFill/>
                </a:ln>
                <a:solidFill>
                  <a:schemeClr val="tx1"/>
                </a:solidFill>
                <a:effectLst/>
              </a:rPr>
              <a:t>, and other measures of success such as </a:t>
            </a:r>
            <a:r>
              <a:rPr lang="en-US" altLang="en-US" sz="1800" b="1" dirty="0">
                <a:solidFill>
                  <a:srgbClr val="0000FF"/>
                </a:solidFill>
              </a:rPr>
              <a:t>brand image, product image, and company goodwill</a:t>
            </a:r>
            <a:r>
              <a:rPr kumimoji="0" lang="en-US" altLang="en-US" sz="1800" b="0" i="0" u="none" strike="noStrike" cap="none" normalizeH="0" baseline="0" dirty="0">
                <a:ln>
                  <a:noFill/>
                </a:ln>
                <a:solidFill>
                  <a:schemeClr val="tx1"/>
                </a:solidFill>
                <a:effectLst/>
              </a:rPr>
              <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Most importantly, good quality generates </a:t>
            </a:r>
            <a:r>
              <a:rPr lang="en-US" altLang="en-US" sz="1800" b="1" dirty="0">
                <a:solidFill>
                  <a:srgbClr val="0000FF"/>
                </a:solidFill>
              </a:rPr>
              <a:t>satisfied customers today and tomorrow</a:t>
            </a:r>
            <a:r>
              <a:rPr kumimoji="0" lang="en-US" altLang="en-US" sz="1800" b="0" i="0" u="none" strike="noStrike" cap="none" normalizeH="0" baseline="0" dirty="0">
                <a:ln>
                  <a:noFill/>
                </a:ln>
                <a:solidFill>
                  <a:schemeClr val="tx1"/>
                </a:solidFill>
                <a:effectLst/>
              </a:rPr>
              <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Good quality creates an atmosphere for </a:t>
            </a:r>
            <a:r>
              <a:rPr lang="en-US" altLang="en-US" sz="1800" b="1" dirty="0">
                <a:solidFill>
                  <a:srgbClr val="0000FF"/>
                </a:solidFill>
              </a:rPr>
              <a:t>high employee morale, which improves productivity.</a:t>
            </a:r>
          </a:p>
        </p:txBody>
      </p:sp>
      <p:sp>
        <p:nvSpPr>
          <p:cNvPr id="11" name="Title 1">
            <a:extLst>
              <a:ext uri="{FF2B5EF4-FFF2-40B4-BE49-F238E27FC236}">
                <a16:creationId xmlns:a16="http://schemas.microsoft.com/office/drawing/2014/main" id="{E4221DFD-C9EA-B183-C3D7-520AF698E9A8}"/>
              </a:ext>
            </a:extLst>
          </p:cNvPr>
          <p:cNvSpPr>
            <a:spLocks noGrp="1"/>
          </p:cNvSpPr>
          <p:nvPr>
            <p:ph type="title"/>
          </p:nvPr>
        </p:nvSpPr>
        <p:spPr>
          <a:xfrm>
            <a:off x="2765685" y="8359"/>
            <a:ext cx="4054839" cy="523297"/>
          </a:xfrm>
        </p:spPr>
        <p:txBody>
          <a:bodyPr>
            <a:noAutofit/>
          </a:bodyPr>
          <a:lstStyle/>
          <a:p>
            <a:pPr algn="ctr"/>
            <a:r>
              <a:rPr lang="en-US" sz="2800" b="1" dirty="0">
                <a:solidFill>
                  <a:srgbClr val="0000FF"/>
                </a:solidFill>
              </a:rPr>
              <a:t>Quality: Importance </a:t>
            </a:r>
            <a:endParaRPr lang="en-US" sz="2800" b="1" dirty="0">
              <a:solidFill>
                <a:srgbClr val="0000CC"/>
              </a:solidFill>
            </a:endParaRPr>
          </a:p>
        </p:txBody>
      </p:sp>
    </p:spTree>
    <p:extLst>
      <p:ext uri="{BB962C8B-B14F-4D97-AF65-F5344CB8AC3E}">
        <p14:creationId xmlns:p14="http://schemas.microsoft.com/office/powerpoint/2010/main" val="1208005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8374</TotalTime>
  <Words>3037</Words>
  <Application>Microsoft Office PowerPoint</Application>
  <PresentationFormat>On-screen Show (16:9)</PresentationFormat>
  <Paragraphs>280</Paragraphs>
  <Slides>32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vt:lpstr>
      <vt:lpstr>Office Theme</vt:lpstr>
      <vt:lpstr>  Statistical Methods in Six Sigma (MDM31235)   </vt:lpstr>
      <vt:lpstr>Review of previous session </vt:lpstr>
      <vt:lpstr>Objective/s of this session </vt:lpstr>
      <vt:lpstr>Quality – Let’s mull over a bit</vt:lpstr>
      <vt:lpstr>Quality – Lets mull over a bit</vt:lpstr>
      <vt:lpstr>Quality – Definition and Concept </vt:lpstr>
      <vt:lpstr>Quality – Definition and Concept </vt:lpstr>
      <vt:lpstr> Quality</vt:lpstr>
      <vt:lpstr>Quality: Importance </vt:lpstr>
      <vt:lpstr>Quality: Dimensions by Dravid A. Gravin, 1988</vt:lpstr>
      <vt:lpstr>Quality: Dimensions</vt:lpstr>
      <vt:lpstr>Quality – History </vt:lpstr>
      <vt:lpstr>Quality Management  </vt:lpstr>
      <vt:lpstr>Quality – Benefits</vt:lpstr>
      <vt:lpstr>Quality Control </vt:lpstr>
      <vt:lpstr>Quality Assurance </vt:lpstr>
      <vt:lpstr>Quality – The journey </vt:lpstr>
      <vt:lpstr>Total Quality Management</vt:lpstr>
      <vt:lpstr>Total Quality Management – Definitions </vt:lpstr>
      <vt:lpstr>Total Quality Management – History </vt:lpstr>
      <vt:lpstr>Total Quality Management – History </vt:lpstr>
      <vt:lpstr>Deming’s 14 points </vt:lpstr>
      <vt:lpstr>PowerPoint Presentation</vt:lpstr>
      <vt:lpstr>PowerPoint Presentation</vt:lpstr>
      <vt:lpstr>Features of TQM </vt:lpstr>
      <vt:lpstr>PowerPoint Presentation</vt:lpstr>
      <vt:lpstr>Transformation in Quality Thinking</vt:lpstr>
      <vt:lpstr>Total Quality Management History-In a nutshell</vt:lpstr>
      <vt:lpstr>Total Quality Management – Way ahead </vt:lpstr>
      <vt:lpstr>Wrap up and related outcomes </vt:lpstr>
      <vt:lpstr>To be discussed next time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Standard Practices for Engineers</dc:title>
  <dc:creator>Viit Viit</dc:creator>
  <cp:lastModifiedBy>Shreenivas Londhe</cp:lastModifiedBy>
  <cp:revision>271</cp:revision>
  <dcterms:created xsi:type="dcterms:W3CDTF">2020-04-02T16:05:06Z</dcterms:created>
  <dcterms:modified xsi:type="dcterms:W3CDTF">2025-07-10T11:13:16Z</dcterms:modified>
</cp:coreProperties>
</file>